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31"/>
  </p:notesMasterIdLst>
  <p:sldIdLst>
    <p:sldId id="256" r:id="rId2"/>
    <p:sldId id="257" r:id="rId3"/>
    <p:sldId id="258" r:id="rId4"/>
    <p:sldId id="286" r:id="rId5"/>
    <p:sldId id="287" r:id="rId6"/>
    <p:sldId id="288"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3" r:id="rId29"/>
    <p:sldId id="282" r:id="rId30"/>
  </p:sldIdLst>
  <p:sldSz cx="12192000" cy="6858000"/>
  <p:notesSz cx="6858000" cy="9144000"/>
  <p:embeddedFontLst>
    <p:embeddedFont>
      <p:font typeface="Bell MT" panose="02020503060305020303" pitchFamily="18" charset="0"/>
      <p:regular r:id="rId32"/>
      <p:bold r:id="rId33"/>
      <p:italic r:id="rId34"/>
      <p:boldItalic r:id="rId35"/>
    </p:embeddedFont>
    <p:embeddedFont>
      <p:font typeface="Calibri" panose="020F0502020204030204" pitchFamily="34" charset="0"/>
      <p:regular r:id="rId36"/>
      <p:bold r:id="rId37"/>
      <p:italic r:id="rId38"/>
      <p:boldItalic r:id="rId39"/>
    </p:embeddedFont>
    <p:embeddedFont>
      <p:font typeface="Georgia" panose="02040502050405020303" pitchFamily="18"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07E0002-D4AD-407B-8A2A-876431C40246}">
  <a:tblStyle styleId="{C07E0002-D4AD-407B-8A2A-876431C40246}" styleName="Table_0">
    <a:wholeTbl>
      <a:tcTxStyle b="off" i="off">
        <a:font>
          <a:latin typeface="Calibri"/>
          <a:ea typeface="Calibri"/>
          <a:cs typeface="Calibri"/>
        </a:font>
        <a:schemeClr val="dk1"/>
      </a:tcTxStyle>
      <a:tcStyle>
        <a:tcBdr>
          <a:left>
            <a:ln w="9525" cap="flat" cmpd="sng">
              <a:solidFill>
                <a:schemeClr val="dk1"/>
              </a:solidFill>
              <a:prstDash val="solid"/>
              <a:round/>
              <a:headEnd type="none" w="sm" len="sm"/>
              <a:tailEnd type="none" w="sm" len="sm"/>
            </a:ln>
          </a:left>
          <a:right>
            <a:ln w="9525" cap="flat" cmpd="sng">
              <a:solidFill>
                <a:schemeClr val="dk1"/>
              </a:solidFill>
              <a:prstDash val="solid"/>
              <a:round/>
              <a:headEnd type="none" w="sm" len="sm"/>
              <a:tailEnd type="none" w="sm" len="sm"/>
            </a:ln>
          </a:right>
          <a:top>
            <a:ln w="9525" cap="flat" cmpd="sng">
              <a:solidFill>
                <a:schemeClr val="dk1"/>
              </a:solidFill>
              <a:prstDash val="solid"/>
              <a:round/>
              <a:headEnd type="none" w="sm" len="sm"/>
              <a:tailEnd type="none" w="sm" len="sm"/>
            </a:ln>
          </a:top>
          <a:bottom>
            <a:ln w="9525" cap="flat" cmpd="sng">
              <a:solidFill>
                <a:schemeClr val="dk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op>
            <a:ln w="9525" cap="flat" cmpd="sng">
              <a:solidFill>
                <a:schemeClr val="dk1"/>
              </a:solidFill>
              <a:prstDash val="solid"/>
              <a:round/>
              <a:headEnd type="none" w="sm" len="sm"/>
              <a:tailEnd type="none" w="sm" len="sm"/>
            </a:ln>
          </a:top>
          <a:bottom>
            <a:ln w="9525" cap="flat" cmpd="sng">
              <a:solidFill>
                <a:schemeClr val="dk1"/>
              </a:solidFill>
              <a:prstDash val="solid"/>
              <a:round/>
              <a:headEnd type="none" w="sm" len="sm"/>
              <a:tailEnd type="none" w="sm" len="sm"/>
            </a:ln>
          </a:bottom>
        </a:tcBdr>
      </a:tcStyle>
    </a:band1H>
    <a:band2H>
      <a:tcTxStyle/>
      <a:tcStyle>
        <a:tcBdr/>
      </a:tcStyle>
    </a:band2H>
    <a:band1V>
      <a:tcTxStyle/>
      <a:tcStyle>
        <a:tcBdr>
          <a:left>
            <a:ln w="9525" cap="flat" cmpd="sng">
              <a:solidFill>
                <a:schemeClr val="dk1"/>
              </a:solidFill>
              <a:prstDash val="solid"/>
              <a:round/>
              <a:headEnd type="none" w="sm" len="sm"/>
              <a:tailEnd type="none" w="sm" len="sm"/>
            </a:ln>
          </a:left>
          <a:right>
            <a:ln w="9525" cap="flat" cmpd="sng">
              <a:solidFill>
                <a:schemeClr val="dk1"/>
              </a:solidFill>
              <a:prstDash val="solid"/>
              <a:round/>
              <a:headEnd type="none" w="sm" len="sm"/>
              <a:tailEnd type="none" w="sm" len="sm"/>
            </a:ln>
          </a:right>
        </a:tcBdr>
      </a:tcStyle>
    </a:band1V>
    <a:band2V>
      <a:tcTxStyle/>
      <a:tcStyle>
        <a:tcBdr>
          <a:left>
            <a:ln w="9525" cap="flat" cmpd="sng">
              <a:solidFill>
                <a:schemeClr val="dk1"/>
              </a:solidFill>
              <a:prstDash val="solid"/>
              <a:round/>
              <a:headEnd type="none" w="sm" len="sm"/>
              <a:tailEnd type="none" w="sm" len="sm"/>
            </a:ln>
          </a:left>
          <a:right>
            <a:ln w="9525" cap="flat" cmpd="sng">
              <a:solidFill>
                <a:schemeClr val="dk1"/>
              </a:solidFill>
              <a:prstDash val="solid"/>
              <a:round/>
              <a:headEnd type="none" w="sm" len="sm"/>
              <a:tailEnd type="none" w="sm" len="sm"/>
            </a:ln>
          </a:right>
        </a:tcBdr>
      </a:tcStyle>
    </a:band2V>
    <a:lastCol>
      <a:tcTxStyle b="on" i="off"/>
      <a:tcStyle>
        <a:tcBdr/>
      </a:tcStyle>
    </a:lastCol>
    <a:firstCol>
      <a:tcTxStyle b="on" i="off"/>
      <a:tcStyle>
        <a:tcBdr/>
      </a:tcStyle>
    </a:firstCol>
    <a:lastRow>
      <a:tcTxStyle b="on" i="off"/>
      <a:tcStyle>
        <a:tcBdr>
          <a:top>
            <a:ln w="50800" cap="flat" cmpd="sng">
              <a:solidFill>
                <a:schemeClr val="dk1"/>
              </a:solidFill>
              <a:prstDash val="solid"/>
              <a:round/>
              <a:headEnd type="none" w="sm" len="sm"/>
              <a:tailEnd type="none" w="sm" len="sm"/>
            </a:ln>
          </a:top>
        </a:tcBdr>
      </a:tcStyle>
    </a:lastRow>
    <a:seCell>
      <a:tcTxStyle/>
      <a:tcStyle>
        <a:tcBdr/>
      </a:tcStyle>
    </a:seCell>
    <a:swCell>
      <a:tcTxStyle/>
      <a:tcStyle>
        <a:tcBdr/>
      </a:tcStyle>
    </a:swCell>
    <a:firstRow>
      <a:tcTxStyle b="on" i="off">
        <a:font>
          <a:latin typeface="Calibri"/>
          <a:ea typeface="Calibri"/>
          <a:cs typeface="Calibri"/>
        </a:font>
        <a:schemeClr val="lt1"/>
      </a:tcTxStyle>
      <a:tcStyle>
        <a:tcBdr/>
        <a:fill>
          <a:solidFill>
            <a:schemeClr val="dk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510" y="6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dirty="0">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68" name="Google Shape;168;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78" name="Google Shape;178;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8" name="Google Shape;18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98" name="Google Shape;198;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08" name="Google Shape;208;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23" name="Google Shape;223;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34" name="Google Shape;234;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47" name="Google Shape;247;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58" name="Google Shape;258;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69" name="Google Shape;269;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93" name="Google Shape;9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80" name="Google Shape;280;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91" name="Google Shape;291;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02" name="Google Shape;302;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13" name="Google Shape;313;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p2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24" name="Google Shape;324;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35" name="Google Shape;335;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46" name="Google Shape;346;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57" name="Google Shape;357;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57" name="Google Shape;357;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7261215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p2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67" name="Google Shape;367;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787234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17861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39678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36" name="Google Shape;13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46" name="Google Shape;14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58" name="Google Shape;15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9" name="Google Shape;19;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0" name="Google Shape;20;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6" name="Google Shape;76;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7" name="Google Shape;77;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2" name="Google Shape;82;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3" name="Google Shape;83;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5" name="Google Shape;25;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6" name="Google Shape;26;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0" name="Google Shape;30;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1" name="Google Shape;31;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
        <p:cNvGrpSpPr/>
        <p:nvPr/>
      </p:nvGrpSpPr>
      <p:grpSpPr>
        <a:xfrm>
          <a:off x="0" y="0"/>
          <a:ext cx="0" cy="0"/>
          <a:chOff x="0" y="0"/>
          <a:chExt cx="0" cy="0"/>
        </a:xfrm>
      </p:grpSpPr>
      <p:sp>
        <p:nvSpPr>
          <p:cNvPr id="33" name="Google Shape;33;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 name="Google Shape;34;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5" name="Google Shape;35;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6" name="Google Shape;36;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7" name="Google Shape;37;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 name="Google Shape;40;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3" name="Google Shape;43;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4" name="Google Shape;44;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8" name="Google Shape;48;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0" name="Google Shape;50;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2" name="Google Shape;52;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3" name="Google Shape;53;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6" name="Google Shape;56;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7" name="Google Shape;57;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3" name="Google Shape;63;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4" name="Google Shape;6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0"/>
          <p:cNvSpPr>
            <a:spLocks noGrp="1"/>
          </p:cNvSpPr>
          <p:nvPr>
            <p:ph type="pic" idx="2"/>
          </p:nvPr>
        </p:nvSpPr>
        <p:spPr>
          <a:xfrm>
            <a:off x="5183188" y="987425"/>
            <a:ext cx="6172200" cy="4873625"/>
          </a:xfrm>
          <a:prstGeom prst="rect">
            <a:avLst/>
          </a:prstGeom>
          <a:noFill/>
          <a:ln>
            <a:noFill/>
          </a:ln>
        </p:spPr>
      </p:sp>
      <p:sp>
        <p:nvSpPr>
          <p:cNvPr id="68" name="Google Shape;68;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0" name="Google Shape;70;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1" name="Google Shape;71;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3"/>
          <p:cNvSpPr txBox="1">
            <a:spLocks noGrp="1"/>
          </p:cNvSpPr>
          <p:nvPr>
            <p:ph type="ctrTitle"/>
          </p:nvPr>
        </p:nvSpPr>
        <p:spPr>
          <a:xfrm>
            <a:off x="1570075" y="382771"/>
            <a:ext cx="9144000" cy="5582599"/>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rgbClr val="002060"/>
              </a:buClr>
              <a:buSzPts val="3200"/>
              <a:buFont typeface="Georgia"/>
              <a:buNone/>
            </a:pPr>
            <a:br>
              <a:rPr lang="en-US" sz="3200" b="1" dirty="0">
                <a:solidFill>
                  <a:srgbClr val="002060"/>
                </a:solidFill>
                <a:latin typeface="Georgia"/>
                <a:ea typeface="Georgia"/>
                <a:cs typeface="Georgia"/>
                <a:sym typeface="Georgia"/>
              </a:rPr>
            </a:br>
            <a:r>
              <a:rPr lang="en-US" sz="2400" b="1" dirty="0">
                <a:solidFill>
                  <a:srgbClr val="002060"/>
                </a:solidFill>
                <a:latin typeface="Georgia"/>
                <a:ea typeface="Georgia"/>
                <a:cs typeface="Georgia"/>
                <a:sym typeface="Georgia"/>
              </a:rPr>
              <a:t>Project Phase I Presentation</a:t>
            </a:r>
            <a:br>
              <a:rPr lang="en-US" sz="2400" b="1" dirty="0">
                <a:latin typeface="Georgia"/>
                <a:ea typeface="Georgia"/>
                <a:cs typeface="Georgia"/>
                <a:sym typeface="Georgia"/>
              </a:rPr>
            </a:br>
            <a:br>
              <a:rPr lang="en-US" sz="3600" b="1" dirty="0">
                <a:solidFill>
                  <a:srgbClr val="002060"/>
                </a:solidFill>
                <a:latin typeface="Georgia"/>
                <a:ea typeface="Georgia"/>
                <a:cs typeface="Georgia"/>
                <a:sym typeface="Georgia"/>
              </a:rPr>
            </a:br>
            <a:r>
              <a:rPr lang="en-US" sz="3200" b="1" dirty="0">
                <a:solidFill>
                  <a:srgbClr val="002060"/>
                </a:solidFill>
                <a:latin typeface="Georgia"/>
                <a:ea typeface="Georgia"/>
                <a:cs typeface="Georgia"/>
                <a:sym typeface="Georgia"/>
              </a:rPr>
              <a:t>Brain Tumour Detection System</a:t>
            </a:r>
            <a:br>
              <a:rPr lang="en-US" sz="2800" dirty="0">
                <a:latin typeface="Georgia"/>
                <a:ea typeface="Georgia"/>
                <a:cs typeface="Georgia"/>
                <a:sym typeface="Georgia"/>
              </a:rPr>
            </a:br>
            <a:br>
              <a:rPr lang="en-US" sz="2800" dirty="0">
                <a:latin typeface="Georgia"/>
                <a:ea typeface="Georgia"/>
                <a:cs typeface="Georgia"/>
                <a:sym typeface="Georgia"/>
              </a:rPr>
            </a:br>
            <a:br>
              <a:rPr lang="en-US" sz="2800" dirty="0">
                <a:latin typeface="Georgia"/>
                <a:ea typeface="Georgia"/>
                <a:cs typeface="Georgia"/>
                <a:sym typeface="Georgia"/>
              </a:rPr>
            </a:br>
            <a:r>
              <a:rPr lang="en-US" sz="2000" dirty="0">
                <a:latin typeface="Georgia"/>
                <a:ea typeface="Georgia"/>
                <a:cs typeface="Georgia"/>
                <a:sym typeface="Georgia"/>
              </a:rPr>
              <a:t>Presented by </a:t>
            </a:r>
            <a:br>
              <a:rPr lang="en-US" sz="2800" dirty="0">
                <a:latin typeface="Georgia"/>
                <a:ea typeface="Georgia"/>
                <a:cs typeface="Georgia"/>
                <a:sym typeface="Georgia"/>
              </a:rPr>
            </a:br>
            <a:r>
              <a:rPr lang="en-US" sz="2000" b="1" i="1" dirty="0">
                <a:solidFill>
                  <a:srgbClr val="C00000"/>
                </a:solidFill>
                <a:latin typeface="Georgia"/>
                <a:ea typeface="Georgia"/>
                <a:cs typeface="Georgia"/>
                <a:sym typeface="Georgia"/>
              </a:rPr>
              <a:t>Ishan Modi (N18018)</a:t>
            </a:r>
            <a:br>
              <a:rPr lang="en-US" sz="2000" b="1" i="1" dirty="0">
                <a:solidFill>
                  <a:srgbClr val="C00000"/>
                </a:solidFill>
                <a:latin typeface="Georgia"/>
                <a:ea typeface="Georgia"/>
                <a:cs typeface="Georgia"/>
                <a:sym typeface="Georgia"/>
              </a:rPr>
            </a:br>
            <a:r>
              <a:rPr lang="en-US" sz="2000" b="1" i="1" dirty="0">
                <a:solidFill>
                  <a:srgbClr val="C00000"/>
                </a:solidFill>
                <a:latin typeface="Georgia"/>
                <a:ea typeface="Georgia"/>
                <a:cs typeface="Georgia"/>
                <a:sym typeface="Georgia"/>
              </a:rPr>
              <a:t> Ishan Srivastav (N18068)  </a:t>
            </a:r>
            <a:br>
              <a:rPr lang="en-US" sz="2000" b="1" i="1" dirty="0">
                <a:solidFill>
                  <a:srgbClr val="C00000"/>
                </a:solidFill>
                <a:latin typeface="Georgia"/>
                <a:ea typeface="Georgia"/>
                <a:cs typeface="Georgia"/>
                <a:sym typeface="Georgia"/>
              </a:rPr>
            </a:br>
            <a:r>
              <a:rPr lang="en-US" sz="2000" b="1" i="1" dirty="0">
                <a:solidFill>
                  <a:srgbClr val="C00000"/>
                </a:solidFill>
                <a:latin typeface="Georgia"/>
                <a:ea typeface="Georgia"/>
                <a:cs typeface="Georgia"/>
                <a:sym typeface="Georgia"/>
              </a:rPr>
              <a:t>Janhavi Panambor (N18057) </a:t>
            </a:r>
            <a:br>
              <a:rPr lang="en-US" sz="2000" b="1" i="1" dirty="0">
                <a:solidFill>
                  <a:srgbClr val="C00000"/>
                </a:solidFill>
                <a:latin typeface="Georgia"/>
                <a:ea typeface="Georgia"/>
                <a:cs typeface="Georgia"/>
                <a:sym typeface="Georgia"/>
              </a:rPr>
            </a:br>
            <a:br>
              <a:rPr lang="en-US" sz="2000" b="1" i="1" dirty="0">
                <a:solidFill>
                  <a:srgbClr val="C00000"/>
                </a:solidFill>
                <a:latin typeface="Georgia"/>
                <a:ea typeface="Georgia"/>
                <a:cs typeface="Georgia"/>
                <a:sym typeface="Georgia"/>
              </a:rPr>
            </a:br>
            <a:br>
              <a:rPr lang="en-US" sz="2000" b="1" i="1" dirty="0">
                <a:solidFill>
                  <a:srgbClr val="C00000"/>
                </a:solidFill>
                <a:latin typeface="Georgia"/>
                <a:ea typeface="Georgia"/>
                <a:cs typeface="Georgia"/>
                <a:sym typeface="Georgia"/>
              </a:rPr>
            </a:br>
            <a:br>
              <a:rPr lang="en-US" sz="2400" dirty="0">
                <a:latin typeface="Georgia"/>
                <a:ea typeface="Georgia"/>
                <a:cs typeface="Georgia"/>
                <a:sym typeface="Georgia"/>
              </a:rPr>
            </a:br>
            <a:r>
              <a:rPr lang="en-US" sz="2000" dirty="0">
                <a:latin typeface="Georgia"/>
                <a:ea typeface="Georgia"/>
                <a:cs typeface="Georgia"/>
                <a:sym typeface="Georgia"/>
              </a:rPr>
              <a:t>Guided by </a:t>
            </a:r>
            <a:br>
              <a:rPr lang="en-US" sz="2800" dirty="0">
                <a:latin typeface="Georgia"/>
                <a:ea typeface="Georgia"/>
                <a:cs typeface="Georgia"/>
                <a:sym typeface="Georgia"/>
              </a:rPr>
            </a:br>
            <a:r>
              <a:rPr lang="en-US" sz="2000" b="1" i="1" dirty="0">
                <a:solidFill>
                  <a:srgbClr val="C00000"/>
                </a:solidFill>
                <a:latin typeface="Georgia"/>
                <a:ea typeface="Georgia"/>
                <a:cs typeface="Georgia"/>
                <a:sym typeface="Georgia"/>
              </a:rPr>
              <a:t>DR. VARSHA DEGAONKAR</a:t>
            </a:r>
            <a:br>
              <a:rPr lang="en-US" sz="2400" b="1" dirty="0">
                <a:latin typeface="Georgia"/>
                <a:ea typeface="Georgia"/>
                <a:cs typeface="Georgia"/>
                <a:sym typeface="Georgia"/>
              </a:rPr>
            </a:br>
            <a:endParaRPr sz="2800" b="1" dirty="0">
              <a:latin typeface="Georgia"/>
              <a:ea typeface="Georgia"/>
              <a:cs typeface="Georgia"/>
              <a:sym typeface="Georgia"/>
            </a:endParaRPr>
          </a:p>
        </p:txBody>
      </p:sp>
      <p:sp>
        <p:nvSpPr>
          <p:cNvPr id="89" name="Google Shape;89;p13"/>
          <p:cNvSpPr txBox="1">
            <a:spLocks noGrp="1"/>
          </p:cNvSpPr>
          <p:nvPr>
            <p:ph type="subTitle" idx="1"/>
          </p:nvPr>
        </p:nvSpPr>
        <p:spPr>
          <a:xfrm>
            <a:off x="1438940" y="5965370"/>
            <a:ext cx="9144000" cy="713057"/>
          </a:xfrm>
          <a:prstGeom prst="rect">
            <a:avLst/>
          </a:prstGeom>
          <a:noFill/>
          <a:ln>
            <a:noFill/>
          </a:ln>
        </p:spPr>
        <p:txBody>
          <a:bodyPr spcFirstLastPara="1" wrap="square" lIns="91425" tIns="45700" rIns="91425" bIns="45700" anchor="t" anchorCtr="0">
            <a:normAutofit fontScale="85000" lnSpcReduction="20000"/>
          </a:bodyPr>
          <a:lstStyle/>
          <a:p>
            <a:pPr marL="0" lvl="0" indent="0" algn="ctr" rtl="0">
              <a:lnSpc>
                <a:spcPct val="110000"/>
              </a:lnSpc>
              <a:spcBef>
                <a:spcPts val="0"/>
              </a:spcBef>
              <a:spcAft>
                <a:spcPts val="0"/>
              </a:spcAft>
              <a:buClr>
                <a:schemeClr val="dk1"/>
              </a:buClr>
              <a:buSzPct val="100000"/>
              <a:buNone/>
            </a:pPr>
            <a:r>
              <a:rPr lang="en-US" sz="1800" dirty="0">
                <a:latin typeface="Georgia"/>
                <a:ea typeface="Georgia"/>
                <a:cs typeface="Georgia"/>
                <a:sym typeface="Georgia"/>
              </a:rPr>
              <a:t>Dept. of Electronics and Telecommunication </a:t>
            </a:r>
            <a:endParaRPr dirty="0"/>
          </a:p>
          <a:p>
            <a:pPr marL="0" lvl="0" indent="0" algn="ctr" rtl="0">
              <a:lnSpc>
                <a:spcPct val="110000"/>
              </a:lnSpc>
              <a:spcBef>
                <a:spcPts val="0"/>
              </a:spcBef>
              <a:spcAft>
                <a:spcPts val="0"/>
              </a:spcAft>
              <a:buClr>
                <a:schemeClr val="dk1"/>
              </a:buClr>
              <a:buSzPct val="100000"/>
              <a:buNone/>
            </a:pPr>
            <a:r>
              <a:rPr lang="en-US" sz="1800" dirty="0">
                <a:latin typeface="Georgia"/>
                <a:ea typeface="Georgia"/>
                <a:cs typeface="Georgia"/>
                <a:sym typeface="Georgia"/>
              </a:rPr>
              <a:t>Hope Foundation’s </a:t>
            </a:r>
            <a:endParaRPr dirty="0"/>
          </a:p>
          <a:p>
            <a:pPr marL="0" lvl="0" indent="0" algn="ctr" rtl="0">
              <a:lnSpc>
                <a:spcPct val="110000"/>
              </a:lnSpc>
              <a:spcBef>
                <a:spcPts val="0"/>
              </a:spcBef>
              <a:spcAft>
                <a:spcPts val="0"/>
              </a:spcAft>
              <a:buClr>
                <a:schemeClr val="dk1"/>
              </a:buClr>
              <a:buSzPct val="100000"/>
              <a:buNone/>
            </a:pPr>
            <a:r>
              <a:rPr lang="en-US" sz="1800" dirty="0">
                <a:latin typeface="Georgia"/>
                <a:ea typeface="Georgia"/>
                <a:cs typeface="Georgia"/>
                <a:sym typeface="Georgia"/>
              </a:rPr>
              <a:t>International Institute of Information Technology Hinjawadi Pune</a:t>
            </a:r>
            <a:endParaRPr sz="1800" dirty="0">
              <a:latin typeface="Georgia"/>
              <a:ea typeface="Georgia"/>
              <a:cs typeface="Georgia"/>
              <a:sym typeface="Georgia"/>
            </a:endParaRPr>
          </a:p>
        </p:txBody>
      </p:sp>
      <p:pic>
        <p:nvPicPr>
          <p:cNvPr id="90" name="Google Shape;90;p13"/>
          <p:cNvPicPr preferRelativeResize="0"/>
          <p:nvPr/>
        </p:nvPicPr>
        <p:blipFill rotWithShape="1">
          <a:blip r:embed="rId3">
            <a:alphaModFix/>
          </a:blip>
          <a:srcRect/>
          <a:stretch/>
        </p:blipFill>
        <p:spPr>
          <a:xfrm>
            <a:off x="125818" y="136525"/>
            <a:ext cx="879921" cy="117275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9"/>
        <p:cNvGrpSpPr/>
        <p:nvPr/>
      </p:nvGrpSpPr>
      <p:grpSpPr>
        <a:xfrm>
          <a:off x="0" y="0"/>
          <a:ext cx="0" cy="0"/>
          <a:chOff x="0" y="0"/>
          <a:chExt cx="0" cy="0"/>
        </a:xfrm>
      </p:grpSpPr>
      <p:sp>
        <p:nvSpPr>
          <p:cNvPr id="170" name="Google Shape;170;p21"/>
          <p:cNvSpPr txBox="1">
            <a:spLocks noGrp="1"/>
          </p:cNvSpPr>
          <p:nvPr>
            <p:ph type="title"/>
          </p:nvPr>
        </p:nvSpPr>
        <p:spPr>
          <a:xfrm>
            <a:off x="0" y="192344"/>
            <a:ext cx="12192000" cy="88154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Proposed Requirement analysis</a:t>
            </a:r>
            <a:endParaRPr dirty="0"/>
          </a:p>
        </p:txBody>
      </p:sp>
      <p:pic>
        <p:nvPicPr>
          <p:cNvPr id="171" name="Google Shape;171;p21"/>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172" name="Google Shape;172;p21"/>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173" name="Google Shape;173;p21"/>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174" name="Google Shape;174;p21"/>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10</a:t>
            </a:fld>
            <a:endParaRPr dirty="0">
              <a:latin typeface="Georgia"/>
              <a:ea typeface="Georgia"/>
              <a:cs typeface="Georgia"/>
              <a:sym typeface="Georgia"/>
            </a:endParaRPr>
          </a:p>
        </p:txBody>
      </p:sp>
      <p:sp>
        <p:nvSpPr>
          <p:cNvPr id="175" name="Google Shape;175;p21"/>
          <p:cNvSpPr txBox="1"/>
          <p:nvPr/>
        </p:nvSpPr>
        <p:spPr>
          <a:xfrm>
            <a:off x="1415311" y="1309281"/>
            <a:ext cx="9129908" cy="4811674"/>
          </a:xfrm>
          <a:prstGeom prst="rect">
            <a:avLst/>
          </a:prstGeom>
          <a:noFill/>
          <a:ln>
            <a:noFill/>
          </a:ln>
        </p:spPr>
        <p:txBody>
          <a:bodyPr spcFirstLastPara="1" wrap="square" lIns="91425" tIns="45700" rIns="91425" bIns="45700" anchor="t" anchorCtr="0">
            <a:noAutofit/>
          </a:bodyPr>
          <a:lstStyle/>
          <a:p>
            <a:pPr marL="0" marR="0" lvl="0" indent="0" algn="l" rtl="0">
              <a:lnSpc>
                <a:spcPct val="130000"/>
              </a:lnSpc>
              <a:spcBef>
                <a:spcPts val="0"/>
              </a:spcBef>
              <a:spcAft>
                <a:spcPts val="0"/>
              </a:spcAft>
              <a:buNone/>
            </a:pPr>
            <a:r>
              <a:rPr lang="en-US" sz="2000" b="1" dirty="0">
                <a:solidFill>
                  <a:srgbClr val="002060"/>
                </a:solidFill>
                <a:latin typeface="Georgia"/>
                <a:ea typeface="Georgia"/>
                <a:cs typeface="Georgia"/>
                <a:sym typeface="Georgia"/>
              </a:rPr>
              <a:t>Hardware Requirement</a:t>
            </a:r>
            <a:br>
              <a:rPr lang="en-US" sz="2000" b="1" dirty="0">
                <a:solidFill>
                  <a:srgbClr val="3A3838"/>
                </a:solidFill>
                <a:latin typeface="Georgia"/>
                <a:ea typeface="Georgia"/>
                <a:cs typeface="Georgia"/>
                <a:sym typeface="Georgia"/>
              </a:rPr>
            </a:br>
            <a:r>
              <a:rPr lang="en-US" sz="2000" b="1" dirty="0">
                <a:solidFill>
                  <a:srgbClr val="002060"/>
                </a:solidFill>
                <a:latin typeface="Georgia"/>
                <a:ea typeface="Georgia"/>
                <a:cs typeface="Georgia"/>
                <a:sym typeface="Georgia"/>
              </a:rPr>
              <a:t>Basic Hardware for Training Purpose</a:t>
            </a:r>
            <a:endParaRPr sz="2000" dirty="0">
              <a:latin typeface="Georgia"/>
              <a:ea typeface="Georgia"/>
              <a:cs typeface="Georgia"/>
              <a:sym typeface="Georgia"/>
            </a:endParaRPr>
          </a:p>
          <a:p>
            <a:pPr marL="457200" marR="0" lvl="0" indent="-355600" algn="l" rtl="0">
              <a:lnSpc>
                <a:spcPct val="110000"/>
              </a:lnSpc>
              <a:spcBef>
                <a:spcPts val="0"/>
              </a:spcBef>
              <a:spcAft>
                <a:spcPts val="0"/>
              </a:spcAft>
              <a:buClr>
                <a:srgbClr val="C00000"/>
              </a:buClr>
              <a:buSzPts val="2000"/>
              <a:buFont typeface="Georgia"/>
              <a:buChar char="●"/>
            </a:pPr>
            <a:r>
              <a:rPr lang="en-US" sz="2000" b="1" dirty="0">
                <a:solidFill>
                  <a:srgbClr val="C00000"/>
                </a:solidFill>
                <a:latin typeface="Georgia"/>
                <a:ea typeface="Georgia"/>
                <a:cs typeface="Georgia"/>
                <a:sym typeface="Georgia"/>
              </a:rPr>
              <a:t>RAM : 8 GB</a:t>
            </a:r>
            <a:endParaRPr sz="2000" dirty="0">
              <a:latin typeface="Georgia"/>
              <a:ea typeface="Georgia"/>
              <a:cs typeface="Georgia"/>
              <a:sym typeface="Georgia"/>
            </a:endParaRPr>
          </a:p>
          <a:p>
            <a:pPr marL="457200" marR="0" lvl="0" indent="-355600" algn="l" rtl="0">
              <a:lnSpc>
                <a:spcPct val="110000"/>
              </a:lnSpc>
              <a:spcBef>
                <a:spcPts val="0"/>
              </a:spcBef>
              <a:spcAft>
                <a:spcPts val="0"/>
              </a:spcAft>
              <a:buClr>
                <a:srgbClr val="C00000"/>
              </a:buClr>
              <a:buSzPts val="2000"/>
              <a:buFont typeface="Georgia"/>
              <a:buChar char="●"/>
            </a:pPr>
            <a:r>
              <a:rPr lang="en-US" sz="2000" b="1" dirty="0">
                <a:solidFill>
                  <a:srgbClr val="C00000"/>
                </a:solidFill>
                <a:latin typeface="Georgia"/>
                <a:ea typeface="Georgia"/>
                <a:cs typeface="Georgia"/>
                <a:sym typeface="Georgia"/>
              </a:rPr>
              <a:t>ROM : 2 GB</a:t>
            </a:r>
            <a:endParaRPr sz="2000" dirty="0">
              <a:latin typeface="Georgia"/>
              <a:ea typeface="Georgia"/>
              <a:cs typeface="Georgia"/>
              <a:sym typeface="Georgia"/>
            </a:endParaRPr>
          </a:p>
          <a:p>
            <a:pPr marL="457200" marR="0" lvl="0" indent="-355600" algn="l" rtl="0">
              <a:lnSpc>
                <a:spcPct val="110000"/>
              </a:lnSpc>
              <a:spcBef>
                <a:spcPts val="0"/>
              </a:spcBef>
              <a:spcAft>
                <a:spcPts val="0"/>
              </a:spcAft>
              <a:buClr>
                <a:srgbClr val="C00000"/>
              </a:buClr>
              <a:buSzPts val="2000"/>
              <a:buFont typeface="Georgia"/>
              <a:buChar char="●"/>
            </a:pPr>
            <a:r>
              <a:rPr lang="en-US" sz="2000" b="1" dirty="0">
                <a:solidFill>
                  <a:srgbClr val="C00000"/>
                </a:solidFill>
                <a:latin typeface="Georgia"/>
                <a:ea typeface="Georgia"/>
                <a:cs typeface="Georgia"/>
                <a:sym typeface="Georgia"/>
              </a:rPr>
              <a:t>Processor : i5 Processor</a:t>
            </a:r>
            <a:endParaRPr sz="2000" dirty="0">
              <a:latin typeface="Georgia"/>
              <a:ea typeface="Georgia"/>
              <a:cs typeface="Georgia"/>
              <a:sym typeface="Georgia"/>
            </a:endParaRPr>
          </a:p>
          <a:p>
            <a:pPr marL="0" marR="0" lvl="0" indent="0" algn="l" rtl="0">
              <a:lnSpc>
                <a:spcPct val="110000"/>
              </a:lnSpc>
              <a:spcBef>
                <a:spcPts val="0"/>
              </a:spcBef>
              <a:spcAft>
                <a:spcPts val="0"/>
              </a:spcAft>
              <a:buClr>
                <a:srgbClr val="3A3838"/>
              </a:buClr>
              <a:buSzPts val="6000"/>
              <a:buFont typeface="Arial"/>
              <a:buNone/>
            </a:pPr>
            <a:br>
              <a:rPr lang="en-US" sz="2000" b="1" dirty="0">
                <a:solidFill>
                  <a:srgbClr val="C00000"/>
                </a:solidFill>
                <a:latin typeface="Georgia"/>
                <a:ea typeface="Georgia"/>
                <a:cs typeface="Georgia"/>
                <a:sym typeface="Georgia"/>
              </a:rPr>
            </a:br>
            <a:r>
              <a:rPr lang="en-US" sz="2000" b="1" dirty="0">
                <a:solidFill>
                  <a:srgbClr val="002060"/>
                </a:solidFill>
                <a:latin typeface="Georgia"/>
                <a:ea typeface="Georgia"/>
                <a:cs typeface="Georgia"/>
                <a:sym typeface="Georgia"/>
              </a:rPr>
              <a:t>Limitations: </a:t>
            </a:r>
            <a:endParaRPr sz="2000" b="1" dirty="0">
              <a:solidFill>
                <a:srgbClr val="002060"/>
              </a:solidFill>
              <a:latin typeface="Georgia"/>
              <a:ea typeface="Georgia"/>
              <a:cs typeface="Georgia"/>
              <a:sym typeface="Georgia"/>
            </a:endParaRPr>
          </a:p>
          <a:p>
            <a:pPr marL="457200" marR="0" lvl="0" indent="-355600" algn="l" rtl="0">
              <a:lnSpc>
                <a:spcPct val="110000"/>
              </a:lnSpc>
              <a:spcBef>
                <a:spcPts val="0"/>
              </a:spcBef>
              <a:spcAft>
                <a:spcPts val="0"/>
              </a:spcAft>
              <a:buClr>
                <a:srgbClr val="C00000"/>
              </a:buClr>
              <a:buSzPts val="2000"/>
              <a:buFont typeface="Georgia"/>
              <a:buChar char="●"/>
            </a:pPr>
            <a:r>
              <a:rPr lang="en-US" sz="2000" b="1" dirty="0">
                <a:solidFill>
                  <a:srgbClr val="C00000"/>
                </a:solidFill>
                <a:latin typeface="Georgia"/>
                <a:ea typeface="Georgia"/>
                <a:cs typeface="Georgia"/>
                <a:sym typeface="Georgia"/>
              </a:rPr>
              <a:t>Limited detection due to less datasets being used in training.</a:t>
            </a:r>
            <a:endParaRPr sz="2000" b="1" dirty="0">
              <a:solidFill>
                <a:srgbClr val="C00000"/>
              </a:solidFill>
              <a:latin typeface="Georgia"/>
              <a:ea typeface="Georgia"/>
              <a:cs typeface="Georgia"/>
              <a:sym typeface="Georgia"/>
            </a:endParaRPr>
          </a:p>
          <a:p>
            <a:pPr marL="457200" marR="0" lvl="0" indent="-355600" algn="l" rtl="0">
              <a:lnSpc>
                <a:spcPct val="110000"/>
              </a:lnSpc>
              <a:spcBef>
                <a:spcPts val="0"/>
              </a:spcBef>
              <a:spcAft>
                <a:spcPts val="0"/>
              </a:spcAft>
              <a:buClr>
                <a:srgbClr val="C00000"/>
              </a:buClr>
              <a:buSzPts val="2000"/>
              <a:buFont typeface="Georgia"/>
              <a:buChar char="●"/>
            </a:pPr>
            <a:r>
              <a:rPr lang="en-US" sz="2000" b="1" dirty="0">
                <a:solidFill>
                  <a:srgbClr val="C00000"/>
                </a:solidFill>
                <a:latin typeface="Georgia"/>
                <a:ea typeface="Georgia"/>
                <a:cs typeface="Georgia"/>
                <a:sym typeface="Georgia"/>
              </a:rPr>
              <a:t>Accuracy of Dataset is an important factor. Unverified datasets can lead to false results. </a:t>
            </a:r>
            <a:endParaRPr sz="2000" b="1" dirty="0">
              <a:solidFill>
                <a:srgbClr val="C00000"/>
              </a:solidFill>
              <a:latin typeface="Georgia"/>
              <a:ea typeface="Georgia"/>
              <a:cs typeface="Georgia"/>
              <a:sym typeface="Georgia"/>
            </a:endParaRPr>
          </a:p>
          <a:p>
            <a:pPr marL="457200" marR="0" lvl="0" indent="-355600" algn="l" rtl="0">
              <a:lnSpc>
                <a:spcPct val="110000"/>
              </a:lnSpc>
              <a:spcBef>
                <a:spcPts val="0"/>
              </a:spcBef>
              <a:spcAft>
                <a:spcPts val="0"/>
              </a:spcAft>
              <a:buClr>
                <a:srgbClr val="C00000"/>
              </a:buClr>
              <a:buSzPts val="2000"/>
              <a:buFont typeface="Georgia"/>
              <a:buChar char="●"/>
            </a:pPr>
            <a:r>
              <a:rPr lang="en-US" sz="2000" b="1" dirty="0">
                <a:solidFill>
                  <a:srgbClr val="C00000"/>
                </a:solidFill>
                <a:latin typeface="Georgia"/>
                <a:ea typeface="Georgia"/>
                <a:cs typeface="Georgia"/>
                <a:sym typeface="Georgia"/>
              </a:rPr>
              <a:t>The detection model in it’s base form cannot provide accurate results on MRI captured using higher tesla MRI Machines.</a:t>
            </a:r>
            <a:endParaRPr sz="2000" dirty="0">
              <a:solidFill>
                <a:schemeClr val="dk1"/>
              </a:solidFill>
              <a:latin typeface="Georgia"/>
              <a:ea typeface="Georgia"/>
              <a:cs typeface="Georgia"/>
              <a:sym typeface="Georgi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9"/>
        <p:cNvGrpSpPr/>
        <p:nvPr/>
      </p:nvGrpSpPr>
      <p:grpSpPr>
        <a:xfrm>
          <a:off x="0" y="0"/>
          <a:ext cx="0" cy="0"/>
          <a:chOff x="0" y="0"/>
          <a:chExt cx="0" cy="0"/>
        </a:xfrm>
      </p:grpSpPr>
      <p:sp>
        <p:nvSpPr>
          <p:cNvPr id="180" name="Google Shape;180;p22"/>
          <p:cNvSpPr txBox="1">
            <a:spLocks noGrp="1"/>
          </p:cNvSpPr>
          <p:nvPr>
            <p:ph type="title"/>
          </p:nvPr>
        </p:nvSpPr>
        <p:spPr>
          <a:xfrm>
            <a:off x="0" y="192344"/>
            <a:ext cx="12192000" cy="88154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Impact analysis</a:t>
            </a:r>
            <a:endParaRPr dirty="0"/>
          </a:p>
        </p:txBody>
      </p:sp>
      <p:pic>
        <p:nvPicPr>
          <p:cNvPr id="181" name="Google Shape;181;p22"/>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182" name="Google Shape;182;p22"/>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183" name="Google Shape;183;p22"/>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184" name="Google Shape;184;p22"/>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11</a:t>
            </a:fld>
            <a:endParaRPr dirty="0">
              <a:latin typeface="Georgia"/>
              <a:ea typeface="Georgia"/>
              <a:cs typeface="Georgia"/>
              <a:sym typeface="Georgia"/>
            </a:endParaRPr>
          </a:p>
        </p:txBody>
      </p:sp>
      <p:sp>
        <p:nvSpPr>
          <p:cNvPr id="185" name="Google Shape;185;p22"/>
          <p:cNvSpPr txBox="1"/>
          <p:nvPr/>
        </p:nvSpPr>
        <p:spPr>
          <a:xfrm>
            <a:off x="1465521" y="1539449"/>
            <a:ext cx="10515600" cy="4351338"/>
          </a:xfrm>
          <a:prstGeom prst="rect">
            <a:avLst/>
          </a:prstGeom>
          <a:noFill/>
          <a:ln>
            <a:noFill/>
          </a:ln>
        </p:spPr>
        <p:txBody>
          <a:bodyPr spcFirstLastPara="1" wrap="square" lIns="91425" tIns="45700" rIns="91425" bIns="45700" anchor="t" anchorCtr="0">
            <a:normAutofit/>
          </a:bodyPr>
          <a:lstStyle/>
          <a:p>
            <a:pPr marL="0" marR="0" lvl="0" indent="0" algn="l" rtl="0">
              <a:lnSpc>
                <a:spcPct val="110000"/>
              </a:lnSpc>
              <a:spcBef>
                <a:spcPts val="0"/>
              </a:spcBef>
              <a:spcAft>
                <a:spcPts val="0"/>
              </a:spcAft>
              <a:buClr>
                <a:srgbClr val="002060"/>
              </a:buClr>
              <a:buSzPts val="2800"/>
              <a:buFont typeface="Arial"/>
              <a:buNone/>
            </a:pPr>
            <a:r>
              <a:rPr lang="en-US" sz="2000" b="1" dirty="0">
                <a:solidFill>
                  <a:srgbClr val="002060"/>
                </a:solidFill>
                <a:latin typeface="Georgia"/>
                <a:ea typeface="Georgia"/>
                <a:cs typeface="Georgia"/>
                <a:sym typeface="Georgia"/>
              </a:rPr>
              <a:t>On Society</a:t>
            </a:r>
            <a:endParaRPr sz="2000" dirty="0">
              <a:latin typeface="Georgia"/>
              <a:ea typeface="Georgia"/>
              <a:cs typeface="Georgia"/>
              <a:sym typeface="Georgia"/>
            </a:endParaRPr>
          </a:p>
          <a:p>
            <a:pPr marL="0" marR="0" lvl="0" indent="0" algn="l" rtl="0">
              <a:lnSpc>
                <a:spcPct val="110000"/>
              </a:lnSpc>
              <a:spcBef>
                <a:spcPts val="0"/>
              </a:spcBef>
              <a:spcAft>
                <a:spcPts val="0"/>
              </a:spcAft>
              <a:buClr>
                <a:schemeClr val="dk1"/>
              </a:buClr>
              <a:buSzPts val="3200"/>
              <a:buFont typeface="Arial"/>
              <a:buNone/>
            </a:pPr>
            <a:endParaRPr sz="2000" b="1" dirty="0">
              <a:solidFill>
                <a:srgbClr val="C55A11"/>
              </a:solidFill>
              <a:latin typeface="Georgia"/>
              <a:ea typeface="Georgia"/>
              <a:cs typeface="Georgia"/>
              <a:sym typeface="Georgia"/>
            </a:endParaRPr>
          </a:p>
          <a:p>
            <a:pPr marL="0" marR="0" lvl="0" indent="0" algn="l" rtl="0">
              <a:lnSpc>
                <a:spcPct val="110000"/>
              </a:lnSpc>
              <a:spcBef>
                <a:spcPts val="0"/>
              </a:spcBef>
              <a:spcAft>
                <a:spcPts val="0"/>
              </a:spcAft>
              <a:buClr>
                <a:srgbClr val="002060"/>
              </a:buClr>
              <a:buSzPts val="2800"/>
              <a:buFont typeface="Arial"/>
              <a:buNone/>
            </a:pPr>
            <a:r>
              <a:rPr lang="en-US" sz="2000" b="1" dirty="0">
                <a:solidFill>
                  <a:srgbClr val="002060"/>
                </a:solidFill>
                <a:latin typeface="Georgia"/>
                <a:ea typeface="Georgia"/>
                <a:cs typeface="Georgia"/>
                <a:sym typeface="Georgia"/>
              </a:rPr>
              <a:t>Positive Impact</a:t>
            </a:r>
            <a:endParaRPr sz="2000" dirty="0">
              <a:latin typeface="Georgia"/>
              <a:ea typeface="Georgia"/>
              <a:cs typeface="Georgia"/>
              <a:sym typeface="Georgia"/>
            </a:endParaRPr>
          </a:p>
          <a:p>
            <a:pPr marL="457200" marR="0" lvl="0" indent="-355600" algn="l" rtl="0">
              <a:lnSpc>
                <a:spcPct val="110000"/>
              </a:lnSpc>
              <a:spcBef>
                <a:spcPts val="0"/>
              </a:spcBef>
              <a:spcAft>
                <a:spcPts val="0"/>
              </a:spcAft>
              <a:buClr>
                <a:srgbClr val="C00000"/>
              </a:buClr>
              <a:buSzPts val="2000"/>
              <a:buFont typeface="Georgia"/>
              <a:buChar char="●"/>
            </a:pPr>
            <a:r>
              <a:rPr lang="en-US" sz="2000" b="1" i="1" dirty="0">
                <a:solidFill>
                  <a:srgbClr val="C00000"/>
                </a:solidFill>
                <a:latin typeface="Georgia"/>
                <a:ea typeface="Georgia"/>
                <a:cs typeface="Georgia"/>
                <a:sym typeface="Georgia"/>
              </a:rPr>
              <a:t>Early detection may reduce Human Mortality Rate.</a:t>
            </a:r>
            <a:endParaRPr sz="2000" dirty="0">
              <a:latin typeface="Georgia"/>
              <a:ea typeface="Georgia"/>
              <a:cs typeface="Georgia"/>
              <a:sym typeface="Georgia"/>
            </a:endParaRPr>
          </a:p>
          <a:p>
            <a:pPr marL="457200" marR="0" lvl="0" indent="-355600" algn="l" rtl="0">
              <a:lnSpc>
                <a:spcPct val="110000"/>
              </a:lnSpc>
              <a:spcBef>
                <a:spcPts val="0"/>
              </a:spcBef>
              <a:spcAft>
                <a:spcPts val="0"/>
              </a:spcAft>
              <a:buClr>
                <a:srgbClr val="C00000"/>
              </a:buClr>
              <a:buSzPts val="2000"/>
              <a:buFont typeface="Georgia"/>
              <a:buChar char="●"/>
            </a:pPr>
            <a:r>
              <a:rPr lang="en-US" sz="2000" b="1" i="1" dirty="0">
                <a:solidFill>
                  <a:srgbClr val="C00000"/>
                </a:solidFill>
                <a:latin typeface="Georgia"/>
                <a:ea typeface="Georgia"/>
                <a:cs typeface="Georgia"/>
                <a:sym typeface="Georgia"/>
              </a:rPr>
              <a:t>The system is affordable and easy to handle.</a:t>
            </a:r>
            <a:endParaRPr sz="2000" dirty="0">
              <a:latin typeface="Georgia"/>
              <a:ea typeface="Georgia"/>
              <a:cs typeface="Georgia"/>
              <a:sym typeface="Georgia"/>
            </a:endParaRPr>
          </a:p>
          <a:p>
            <a:pPr marL="0" marR="0" lvl="0" indent="0" algn="l" rtl="0">
              <a:lnSpc>
                <a:spcPct val="110000"/>
              </a:lnSpc>
              <a:spcBef>
                <a:spcPts val="0"/>
              </a:spcBef>
              <a:spcAft>
                <a:spcPts val="0"/>
              </a:spcAft>
              <a:buClr>
                <a:schemeClr val="dk1"/>
              </a:buClr>
              <a:buSzPts val="1400"/>
              <a:buFont typeface="Arial"/>
              <a:buNone/>
            </a:pPr>
            <a:endParaRPr sz="2000" dirty="0">
              <a:solidFill>
                <a:schemeClr val="dk1"/>
              </a:solidFill>
              <a:latin typeface="Georgia"/>
              <a:ea typeface="Georgia"/>
              <a:cs typeface="Georgia"/>
              <a:sym typeface="Georgia"/>
            </a:endParaRPr>
          </a:p>
          <a:p>
            <a:pPr marL="0" marR="0" lvl="0" indent="0" algn="l" rtl="0">
              <a:lnSpc>
                <a:spcPct val="110000"/>
              </a:lnSpc>
              <a:spcBef>
                <a:spcPts val="0"/>
              </a:spcBef>
              <a:spcAft>
                <a:spcPts val="0"/>
              </a:spcAft>
              <a:buClr>
                <a:srgbClr val="C55A11"/>
              </a:buClr>
              <a:buSzPts val="2400"/>
              <a:buFont typeface="Arial"/>
              <a:buNone/>
            </a:pPr>
            <a:r>
              <a:rPr lang="en-US" sz="2000" b="1" dirty="0">
                <a:solidFill>
                  <a:srgbClr val="C55A11"/>
                </a:solidFill>
                <a:latin typeface="Georgia"/>
                <a:ea typeface="Georgia"/>
                <a:cs typeface="Georgia"/>
                <a:sym typeface="Georgia"/>
              </a:rPr>
              <a:t> </a:t>
            </a:r>
            <a:r>
              <a:rPr lang="en-US" sz="2000" b="1" dirty="0">
                <a:solidFill>
                  <a:srgbClr val="002060"/>
                </a:solidFill>
                <a:latin typeface="Georgia"/>
                <a:ea typeface="Georgia"/>
                <a:cs typeface="Georgia"/>
                <a:sym typeface="Georgia"/>
              </a:rPr>
              <a:t>Negative Impact</a:t>
            </a:r>
            <a:endParaRPr sz="2000" dirty="0">
              <a:latin typeface="Georgia"/>
              <a:ea typeface="Georgia"/>
              <a:cs typeface="Georgia"/>
              <a:sym typeface="Georgia"/>
            </a:endParaRPr>
          </a:p>
          <a:p>
            <a:pPr marL="457200" marR="0" lvl="0" indent="-355600" algn="l" rtl="0">
              <a:lnSpc>
                <a:spcPct val="110000"/>
              </a:lnSpc>
              <a:spcBef>
                <a:spcPts val="0"/>
              </a:spcBef>
              <a:spcAft>
                <a:spcPts val="0"/>
              </a:spcAft>
              <a:buClr>
                <a:srgbClr val="C00000"/>
              </a:buClr>
              <a:buSzPts val="2000"/>
              <a:buFont typeface="Georgia"/>
              <a:buChar char="●"/>
            </a:pPr>
            <a:r>
              <a:rPr lang="en-US" sz="2000" b="1" i="1" dirty="0">
                <a:solidFill>
                  <a:srgbClr val="C00000"/>
                </a:solidFill>
                <a:latin typeface="Georgia"/>
                <a:ea typeface="Georgia"/>
                <a:cs typeface="Georgia"/>
                <a:sym typeface="Georgia"/>
              </a:rPr>
              <a:t>It has a risk of errors and unplanned detection of false results.</a:t>
            </a:r>
            <a:endParaRPr sz="2000" dirty="0">
              <a:latin typeface="Georgia"/>
              <a:ea typeface="Georgia"/>
              <a:cs typeface="Georgia"/>
              <a:sym typeface="Georgia"/>
            </a:endParaRPr>
          </a:p>
          <a:p>
            <a:pPr marL="457200" marR="0" lvl="0" indent="-355600" algn="l" rtl="0">
              <a:lnSpc>
                <a:spcPct val="110000"/>
              </a:lnSpc>
              <a:spcBef>
                <a:spcPts val="0"/>
              </a:spcBef>
              <a:spcAft>
                <a:spcPts val="0"/>
              </a:spcAft>
              <a:buClr>
                <a:srgbClr val="C00000"/>
              </a:buClr>
              <a:buSzPts val="2000"/>
              <a:buFont typeface="Georgia"/>
              <a:buChar char="●"/>
            </a:pPr>
            <a:r>
              <a:rPr lang="en-US" sz="2000" b="1" i="1" dirty="0">
                <a:solidFill>
                  <a:srgbClr val="C00000"/>
                </a:solidFill>
                <a:latin typeface="Georgia"/>
                <a:ea typeface="Georgia"/>
                <a:cs typeface="Georgia"/>
                <a:sym typeface="Georgia"/>
              </a:rPr>
              <a:t>It has a risk of undetected Initial stages due to small size.</a:t>
            </a:r>
            <a:endParaRPr sz="2000" dirty="0">
              <a:solidFill>
                <a:schemeClr val="dk1"/>
              </a:solidFill>
              <a:latin typeface="Georgia"/>
              <a:ea typeface="Georgia"/>
              <a:cs typeface="Georgia"/>
              <a:sym typeface="Georgi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3"/>
          <p:cNvSpPr txBox="1">
            <a:spLocks noGrp="1"/>
          </p:cNvSpPr>
          <p:nvPr>
            <p:ph type="title"/>
          </p:nvPr>
        </p:nvSpPr>
        <p:spPr>
          <a:xfrm>
            <a:off x="0" y="192344"/>
            <a:ext cx="12192000" cy="88154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Impact analysis</a:t>
            </a:r>
            <a:endParaRPr dirty="0"/>
          </a:p>
        </p:txBody>
      </p:sp>
      <p:pic>
        <p:nvPicPr>
          <p:cNvPr id="191" name="Google Shape;191;p23"/>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192" name="Google Shape;192;p23"/>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193" name="Google Shape;193;p23"/>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194" name="Google Shape;194;p23"/>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12</a:t>
            </a:fld>
            <a:endParaRPr dirty="0">
              <a:latin typeface="Georgia"/>
              <a:ea typeface="Georgia"/>
              <a:cs typeface="Georgia"/>
              <a:sym typeface="Georgia"/>
            </a:endParaRPr>
          </a:p>
        </p:txBody>
      </p:sp>
      <p:sp>
        <p:nvSpPr>
          <p:cNvPr id="195" name="Google Shape;195;p23"/>
          <p:cNvSpPr txBox="1"/>
          <p:nvPr/>
        </p:nvSpPr>
        <p:spPr>
          <a:xfrm>
            <a:off x="1005739" y="1657147"/>
            <a:ext cx="10515600" cy="4351338"/>
          </a:xfrm>
          <a:prstGeom prst="rect">
            <a:avLst/>
          </a:prstGeom>
          <a:noFill/>
          <a:ln>
            <a:noFill/>
          </a:ln>
        </p:spPr>
        <p:txBody>
          <a:bodyPr spcFirstLastPara="1" wrap="square" lIns="91425" tIns="45700" rIns="91425" bIns="45700" anchor="t" anchorCtr="0">
            <a:noAutofit/>
          </a:bodyPr>
          <a:lstStyle/>
          <a:p>
            <a:pPr marL="0" marR="0" lvl="0" indent="0" algn="l" rtl="0">
              <a:lnSpc>
                <a:spcPct val="110000"/>
              </a:lnSpc>
              <a:spcBef>
                <a:spcPts val="0"/>
              </a:spcBef>
              <a:spcAft>
                <a:spcPts val="0"/>
              </a:spcAft>
              <a:buClr>
                <a:srgbClr val="002060"/>
              </a:buClr>
              <a:buSzPts val="2800"/>
              <a:buFont typeface="Arial"/>
              <a:buNone/>
            </a:pPr>
            <a:r>
              <a:rPr lang="en-US" sz="2000" b="1" dirty="0">
                <a:solidFill>
                  <a:srgbClr val="002060"/>
                </a:solidFill>
                <a:latin typeface="Georgia"/>
                <a:ea typeface="Georgia"/>
                <a:cs typeface="Georgia"/>
                <a:sym typeface="Georgia"/>
              </a:rPr>
              <a:t>On Environment</a:t>
            </a:r>
            <a:endParaRPr sz="2000" dirty="0">
              <a:latin typeface="Georgia"/>
              <a:ea typeface="Georgia"/>
              <a:cs typeface="Georgia"/>
              <a:sym typeface="Georgia"/>
            </a:endParaRPr>
          </a:p>
          <a:p>
            <a:pPr marL="0" marR="0" lvl="0" indent="0" algn="l" rtl="0">
              <a:lnSpc>
                <a:spcPct val="110000"/>
              </a:lnSpc>
              <a:spcBef>
                <a:spcPts val="0"/>
              </a:spcBef>
              <a:spcAft>
                <a:spcPts val="0"/>
              </a:spcAft>
              <a:buClr>
                <a:schemeClr val="dk1"/>
              </a:buClr>
              <a:buSzPts val="2400"/>
              <a:buFont typeface="Arial"/>
              <a:buNone/>
            </a:pPr>
            <a:endParaRPr sz="2000" b="1" dirty="0">
              <a:solidFill>
                <a:srgbClr val="C55A11"/>
              </a:solidFill>
              <a:latin typeface="Georgia"/>
              <a:ea typeface="Georgia"/>
              <a:cs typeface="Georgia"/>
              <a:sym typeface="Georgia"/>
            </a:endParaRPr>
          </a:p>
          <a:p>
            <a:pPr marL="0" marR="0" lvl="0" indent="0" algn="l" rtl="0">
              <a:lnSpc>
                <a:spcPct val="110000"/>
              </a:lnSpc>
              <a:spcBef>
                <a:spcPts val="0"/>
              </a:spcBef>
              <a:spcAft>
                <a:spcPts val="0"/>
              </a:spcAft>
              <a:buClr>
                <a:srgbClr val="002060"/>
              </a:buClr>
              <a:buSzPts val="2800"/>
              <a:buFont typeface="Arial"/>
              <a:buNone/>
            </a:pPr>
            <a:r>
              <a:rPr lang="en-US" sz="2000" b="1" dirty="0">
                <a:solidFill>
                  <a:srgbClr val="002060"/>
                </a:solidFill>
                <a:latin typeface="Georgia"/>
                <a:ea typeface="Georgia"/>
                <a:cs typeface="Georgia"/>
                <a:sym typeface="Georgia"/>
              </a:rPr>
              <a:t>Positive Impact </a:t>
            </a:r>
            <a:endParaRPr sz="2000" dirty="0">
              <a:latin typeface="Georgia"/>
              <a:ea typeface="Georgia"/>
              <a:cs typeface="Georgia"/>
              <a:sym typeface="Georgia"/>
            </a:endParaRPr>
          </a:p>
          <a:p>
            <a:pPr marL="457200" marR="0" lvl="0" indent="-355600" algn="l" rtl="0">
              <a:lnSpc>
                <a:spcPct val="110000"/>
              </a:lnSpc>
              <a:spcBef>
                <a:spcPts val="0"/>
              </a:spcBef>
              <a:spcAft>
                <a:spcPts val="0"/>
              </a:spcAft>
              <a:buClr>
                <a:srgbClr val="C00000"/>
              </a:buClr>
              <a:buSzPts val="2000"/>
              <a:buFont typeface="Georgia"/>
              <a:buChar char="●"/>
            </a:pPr>
            <a:r>
              <a:rPr lang="en-US" sz="2000" b="1" dirty="0">
                <a:solidFill>
                  <a:srgbClr val="C00000"/>
                </a:solidFill>
                <a:latin typeface="Georgia"/>
                <a:ea typeface="Georgia"/>
                <a:cs typeface="Georgia"/>
                <a:sym typeface="Georgia"/>
              </a:rPr>
              <a:t>Less Bio Medical waste is generated due to early detection and treatment.</a:t>
            </a:r>
            <a:endParaRPr sz="2000" dirty="0">
              <a:latin typeface="Georgia"/>
              <a:ea typeface="Georgia"/>
              <a:cs typeface="Georgia"/>
              <a:sym typeface="Georgia"/>
            </a:endParaRPr>
          </a:p>
          <a:p>
            <a:pPr marL="0" marR="0" lvl="0" indent="0" algn="l" rtl="0">
              <a:lnSpc>
                <a:spcPct val="110000"/>
              </a:lnSpc>
              <a:spcBef>
                <a:spcPts val="0"/>
              </a:spcBef>
              <a:spcAft>
                <a:spcPts val="0"/>
              </a:spcAft>
              <a:buClr>
                <a:schemeClr val="dk1"/>
              </a:buClr>
              <a:buSzPts val="2000"/>
              <a:buFont typeface="Arial"/>
              <a:buNone/>
            </a:pPr>
            <a:endParaRPr sz="2000" b="1" dirty="0">
              <a:solidFill>
                <a:srgbClr val="3A3838"/>
              </a:solidFill>
              <a:latin typeface="Georgia"/>
              <a:ea typeface="Georgia"/>
              <a:cs typeface="Georgia"/>
              <a:sym typeface="Georgia"/>
            </a:endParaRPr>
          </a:p>
          <a:p>
            <a:pPr marL="0" marR="0" lvl="0" indent="0" algn="l" rtl="0">
              <a:lnSpc>
                <a:spcPct val="110000"/>
              </a:lnSpc>
              <a:spcBef>
                <a:spcPts val="0"/>
              </a:spcBef>
              <a:spcAft>
                <a:spcPts val="0"/>
              </a:spcAft>
              <a:buClr>
                <a:srgbClr val="002060"/>
              </a:buClr>
              <a:buSzPts val="2800"/>
              <a:buFont typeface="Arial"/>
              <a:buNone/>
            </a:pPr>
            <a:r>
              <a:rPr lang="en-US" sz="2000" b="1" dirty="0">
                <a:solidFill>
                  <a:srgbClr val="002060"/>
                </a:solidFill>
                <a:latin typeface="Georgia"/>
                <a:ea typeface="Georgia"/>
                <a:cs typeface="Georgia"/>
                <a:sym typeface="Georgia"/>
              </a:rPr>
              <a:t>Negative Impact </a:t>
            </a:r>
            <a:endParaRPr sz="2000" dirty="0">
              <a:latin typeface="Georgia"/>
              <a:ea typeface="Georgia"/>
              <a:cs typeface="Georgia"/>
              <a:sym typeface="Georgia"/>
            </a:endParaRPr>
          </a:p>
          <a:p>
            <a:pPr marL="457200" marR="0" lvl="0" indent="-355600" algn="l" rtl="0">
              <a:lnSpc>
                <a:spcPct val="110000"/>
              </a:lnSpc>
              <a:spcBef>
                <a:spcPts val="0"/>
              </a:spcBef>
              <a:spcAft>
                <a:spcPts val="0"/>
              </a:spcAft>
              <a:buClr>
                <a:srgbClr val="C00000"/>
              </a:buClr>
              <a:buSzPts val="2000"/>
              <a:buFont typeface="Georgia"/>
              <a:buChar char="●"/>
            </a:pPr>
            <a:r>
              <a:rPr lang="en-US" sz="2000" b="1" dirty="0">
                <a:solidFill>
                  <a:srgbClr val="C00000"/>
                </a:solidFill>
                <a:latin typeface="Georgia"/>
                <a:ea typeface="Georgia"/>
                <a:cs typeface="Georgia"/>
                <a:sym typeface="Georgia"/>
              </a:rPr>
              <a:t>Bio Medical waste generated during treatment after the detection of tumor is done through this system, if not treated properly can pose environmental risks.</a:t>
            </a:r>
            <a:endParaRPr sz="2000" dirty="0">
              <a:solidFill>
                <a:schemeClr val="dk1"/>
              </a:solidFill>
              <a:latin typeface="Georgia"/>
              <a:ea typeface="Georgia"/>
              <a:cs typeface="Georgia"/>
              <a:sym typeface="Georgi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9"/>
        <p:cNvGrpSpPr/>
        <p:nvPr/>
      </p:nvGrpSpPr>
      <p:grpSpPr>
        <a:xfrm>
          <a:off x="0" y="0"/>
          <a:ext cx="0" cy="0"/>
          <a:chOff x="0" y="0"/>
          <a:chExt cx="0" cy="0"/>
        </a:xfrm>
      </p:grpSpPr>
      <p:sp>
        <p:nvSpPr>
          <p:cNvPr id="200" name="Google Shape;200;p24"/>
          <p:cNvSpPr txBox="1">
            <a:spLocks noGrp="1"/>
          </p:cNvSpPr>
          <p:nvPr>
            <p:ph type="title"/>
          </p:nvPr>
        </p:nvSpPr>
        <p:spPr>
          <a:xfrm>
            <a:off x="0" y="192343"/>
            <a:ext cx="12192000" cy="1172755"/>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rgbClr val="002060"/>
              </a:buClr>
              <a:buSzPct val="100000"/>
              <a:buFont typeface="Georgia"/>
              <a:buNone/>
            </a:pPr>
            <a:r>
              <a:rPr lang="en-US" b="1" dirty="0">
                <a:solidFill>
                  <a:srgbClr val="002060"/>
                </a:solidFill>
                <a:latin typeface="Georgia"/>
                <a:ea typeface="Georgia"/>
                <a:cs typeface="Georgia"/>
                <a:sym typeface="Georgia"/>
              </a:rPr>
              <a:t>Professional Ethical practices </a:t>
            </a:r>
            <a:br>
              <a:rPr lang="en-US" b="1" dirty="0">
                <a:solidFill>
                  <a:srgbClr val="002060"/>
                </a:solidFill>
                <a:latin typeface="Georgia"/>
                <a:ea typeface="Georgia"/>
                <a:cs typeface="Georgia"/>
                <a:sym typeface="Georgia"/>
              </a:rPr>
            </a:br>
            <a:r>
              <a:rPr lang="en-US" sz="4900" b="1" dirty="0">
                <a:solidFill>
                  <a:srgbClr val="002060"/>
                </a:solidFill>
                <a:latin typeface="Georgia"/>
                <a:ea typeface="Georgia"/>
                <a:cs typeface="Georgia"/>
                <a:sym typeface="Georgia"/>
              </a:rPr>
              <a:t>to</a:t>
            </a:r>
            <a:r>
              <a:rPr lang="en-US" b="1" dirty="0">
                <a:solidFill>
                  <a:srgbClr val="002060"/>
                </a:solidFill>
                <a:latin typeface="Georgia"/>
                <a:ea typeface="Georgia"/>
                <a:cs typeface="Georgia"/>
                <a:sym typeface="Georgia"/>
              </a:rPr>
              <a:t> be followed</a:t>
            </a:r>
            <a:endParaRPr dirty="0"/>
          </a:p>
        </p:txBody>
      </p:sp>
      <p:pic>
        <p:nvPicPr>
          <p:cNvPr id="201" name="Google Shape;201;p24"/>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202" name="Google Shape;202;p24"/>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203" name="Google Shape;203;p24"/>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204" name="Google Shape;204;p24"/>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13</a:t>
            </a:fld>
            <a:endParaRPr dirty="0">
              <a:latin typeface="Georgia"/>
              <a:ea typeface="Georgia"/>
              <a:cs typeface="Georgia"/>
              <a:sym typeface="Georgia"/>
            </a:endParaRPr>
          </a:p>
        </p:txBody>
      </p:sp>
      <p:sp>
        <p:nvSpPr>
          <p:cNvPr id="205" name="Google Shape;205;p24"/>
          <p:cNvSpPr txBox="1"/>
          <p:nvPr/>
        </p:nvSpPr>
        <p:spPr>
          <a:xfrm>
            <a:off x="1762135" y="1959429"/>
            <a:ext cx="9731660" cy="3512457"/>
          </a:xfrm>
          <a:prstGeom prst="rect">
            <a:avLst/>
          </a:prstGeom>
          <a:noFill/>
          <a:ln>
            <a:noFill/>
          </a:ln>
        </p:spPr>
        <p:txBody>
          <a:bodyPr spcFirstLastPara="1" wrap="square" lIns="91425" tIns="45700" rIns="91425" bIns="91425" anchor="t" anchorCtr="0">
            <a:normAutofit/>
          </a:bodyPr>
          <a:lstStyle/>
          <a:p>
            <a:pPr marL="457200" marR="0" lvl="0" indent="-457200" algn="l" rtl="0">
              <a:lnSpc>
                <a:spcPct val="250000"/>
              </a:lnSpc>
              <a:spcBef>
                <a:spcPts val="0"/>
              </a:spcBef>
              <a:spcAft>
                <a:spcPts val="0"/>
              </a:spcAft>
              <a:buClr>
                <a:srgbClr val="C00000"/>
              </a:buClr>
              <a:buSzPts val="2000"/>
              <a:buFont typeface="Georgia"/>
              <a:buChar char="●"/>
            </a:pPr>
            <a:r>
              <a:rPr lang="en-US" sz="2000" b="1" dirty="0">
                <a:solidFill>
                  <a:srgbClr val="C00000"/>
                </a:solidFill>
                <a:latin typeface="Georgia"/>
                <a:ea typeface="Georgia"/>
                <a:cs typeface="Georgia"/>
                <a:sym typeface="Georgia"/>
              </a:rPr>
              <a:t>Giving credits. </a:t>
            </a:r>
            <a:endParaRPr sz="2000" dirty="0">
              <a:latin typeface="Georgia"/>
              <a:ea typeface="Georgia"/>
              <a:cs typeface="Georgia"/>
              <a:sym typeface="Georgia"/>
            </a:endParaRPr>
          </a:p>
          <a:p>
            <a:pPr marL="457200" marR="0" lvl="0" indent="-444500" algn="l" rtl="0">
              <a:lnSpc>
                <a:spcPct val="250000"/>
              </a:lnSpc>
              <a:spcBef>
                <a:spcPts val="0"/>
              </a:spcBef>
              <a:spcAft>
                <a:spcPts val="0"/>
              </a:spcAft>
              <a:buClr>
                <a:srgbClr val="C00000"/>
              </a:buClr>
              <a:buSzPts val="2000"/>
              <a:buFont typeface="Georgia"/>
              <a:buChar char="●"/>
            </a:pPr>
            <a:r>
              <a:rPr lang="en-US" sz="2000" b="1" dirty="0">
                <a:solidFill>
                  <a:srgbClr val="C00000"/>
                </a:solidFill>
                <a:latin typeface="Georgia"/>
                <a:ea typeface="Georgia"/>
                <a:cs typeface="Georgia"/>
                <a:sym typeface="Georgia"/>
              </a:rPr>
              <a:t>Keeping technical guidelines in mind.</a:t>
            </a:r>
            <a:endParaRPr sz="2000" dirty="0">
              <a:latin typeface="Georgia"/>
              <a:ea typeface="Georgia"/>
              <a:cs typeface="Georgia"/>
              <a:sym typeface="Georgia"/>
            </a:endParaRPr>
          </a:p>
          <a:p>
            <a:pPr marL="457200" marR="0" lvl="0" indent="-444500" algn="l" rtl="0">
              <a:lnSpc>
                <a:spcPct val="250000"/>
              </a:lnSpc>
              <a:spcBef>
                <a:spcPts val="0"/>
              </a:spcBef>
              <a:spcAft>
                <a:spcPts val="0"/>
              </a:spcAft>
              <a:buClr>
                <a:srgbClr val="C00000"/>
              </a:buClr>
              <a:buSzPts val="2000"/>
              <a:buFont typeface="Georgia"/>
              <a:buChar char="●"/>
            </a:pPr>
            <a:r>
              <a:rPr lang="en-US" sz="2000" b="1" dirty="0">
                <a:solidFill>
                  <a:srgbClr val="C00000"/>
                </a:solidFill>
                <a:latin typeface="Georgia"/>
                <a:ea typeface="Georgia"/>
                <a:cs typeface="Georgia"/>
                <a:sym typeface="Georgia"/>
              </a:rPr>
              <a:t>Following the norms of engineering Practices.</a:t>
            </a:r>
            <a:endParaRPr sz="2000" dirty="0">
              <a:latin typeface="Georgia"/>
              <a:ea typeface="Georgia"/>
              <a:cs typeface="Georgia"/>
              <a:sym typeface="Georgia"/>
            </a:endParaRPr>
          </a:p>
          <a:p>
            <a:pPr marL="457200" marR="0" lvl="0" indent="-444500" algn="l" rtl="0">
              <a:lnSpc>
                <a:spcPct val="250000"/>
              </a:lnSpc>
              <a:spcBef>
                <a:spcPts val="0"/>
              </a:spcBef>
              <a:spcAft>
                <a:spcPts val="0"/>
              </a:spcAft>
              <a:buClr>
                <a:srgbClr val="C00000"/>
              </a:buClr>
              <a:buSzPts val="2000"/>
              <a:buFont typeface="Georgia"/>
              <a:buChar char="●"/>
            </a:pPr>
            <a:r>
              <a:rPr lang="en-US" sz="2000" b="1" dirty="0">
                <a:solidFill>
                  <a:srgbClr val="C00000"/>
                </a:solidFill>
                <a:latin typeface="Georgia"/>
                <a:ea typeface="Georgia"/>
                <a:cs typeface="Georgia"/>
                <a:sym typeface="Georgia"/>
              </a:rPr>
              <a:t>Liability for outcome caused by one’s actions or decisions.</a:t>
            </a:r>
            <a:endParaRPr sz="2000" dirty="0">
              <a:solidFill>
                <a:schemeClr val="dk1"/>
              </a:solidFill>
              <a:latin typeface="Georgia"/>
              <a:ea typeface="Georgia"/>
              <a:cs typeface="Georgia"/>
              <a:sym typeface="Georgi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5"/>
          <p:cNvSpPr txBox="1">
            <a:spLocks noGrp="1"/>
          </p:cNvSpPr>
          <p:nvPr>
            <p:ph type="title"/>
          </p:nvPr>
        </p:nvSpPr>
        <p:spPr>
          <a:xfrm>
            <a:off x="0" y="192343"/>
            <a:ext cx="12192000" cy="117275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Results</a:t>
            </a:r>
            <a:endParaRPr dirty="0"/>
          </a:p>
        </p:txBody>
      </p:sp>
      <p:pic>
        <p:nvPicPr>
          <p:cNvPr id="211" name="Google Shape;211;p25"/>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212" name="Google Shape;212;p25"/>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213" name="Google Shape;213;p25"/>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214" name="Google Shape;214;p25"/>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14</a:t>
            </a:fld>
            <a:endParaRPr dirty="0">
              <a:latin typeface="Georgia"/>
              <a:ea typeface="Georgia"/>
              <a:cs typeface="Georgia"/>
              <a:sym typeface="Georgia"/>
            </a:endParaRPr>
          </a:p>
        </p:txBody>
      </p:sp>
      <p:pic>
        <p:nvPicPr>
          <p:cNvPr id="215" name="Google Shape;215;p25"/>
          <p:cNvPicPr preferRelativeResize="0"/>
          <p:nvPr/>
        </p:nvPicPr>
        <p:blipFill rotWithShape="1">
          <a:blip r:embed="rId4">
            <a:alphaModFix/>
          </a:blip>
          <a:srcRect/>
          <a:stretch/>
        </p:blipFill>
        <p:spPr>
          <a:xfrm>
            <a:off x="4211486" y="1525920"/>
            <a:ext cx="7793599" cy="1656802"/>
          </a:xfrm>
          <a:prstGeom prst="rect">
            <a:avLst/>
          </a:prstGeom>
          <a:noFill/>
          <a:ln>
            <a:noFill/>
          </a:ln>
        </p:spPr>
      </p:pic>
      <p:pic>
        <p:nvPicPr>
          <p:cNvPr id="216" name="Google Shape;216;p25"/>
          <p:cNvPicPr preferRelativeResize="0"/>
          <p:nvPr/>
        </p:nvPicPr>
        <p:blipFill rotWithShape="1">
          <a:blip r:embed="rId5">
            <a:alphaModFix/>
          </a:blip>
          <a:srcRect/>
          <a:stretch/>
        </p:blipFill>
        <p:spPr>
          <a:xfrm>
            <a:off x="4211486" y="3247555"/>
            <a:ext cx="7793599" cy="1666516"/>
          </a:xfrm>
          <a:prstGeom prst="rect">
            <a:avLst/>
          </a:prstGeom>
          <a:noFill/>
          <a:ln>
            <a:noFill/>
          </a:ln>
        </p:spPr>
      </p:pic>
      <p:pic>
        <p:nvPicPr>
          <p:cNvPr id="217" name="Google Shape;217;p25"/>
          <p:cNvPicPr preferRelativeResize="0"/>
          <p:nvPr/>
        </p:nvPicPr>
        <p:blipFill rotWithShape="1">
          <a:blip r:embed="rId6">
            <a:alphaModFix/>
          </a:blip>
          <a:srcRect/>
          <a:stretch/>
        </p:blipFill>
        <p:spPr>
          <a:xfrm>
            <a:off x="4211485" y="5054134"/>
            <a:ext cx="7769635" cy="923329"/>
          </a:xfrm>
          <a:prstGeom prst="rect">
            <a:avLst/>
          </a:prstGeom>
          <a:noFill/>
          <a:ln>
            <a:noFill/>
          </a:ln>
        </p:spPr>
      </p:pic>
      <p:sp>
        <p:nvSpPr>
          <p:cNvPr id="218" name="Google Shape;218;p25"/>
          <p:cNvSpPr txBox="1"/>
          <p:nvPr/>
        </p:nvSpPr>
        <p:spPr>
          <a:xfrm>
            <a:off x="532282" y="1951998"/>
            <a:ext cx="3679200" cy="1015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rgbClr val="C00000"/>
                </a:solidFill>
                <a:latin typeface="Georgia"/>
                <a:ea typeface="Georgia"/>
                <a:cs typeface="Georgia"/>
                <a:sym typeface="Georgia"/>
              </a:rPr>
              <a:t>Table 1.- N</a:t>
            </a:r>
            <a:r>
              <a:rPr lang="en-US" sz="2000" b="1" i="0" u="none" strike="noStrike" dirty="0">
                <a:solidFill>
                  <a:srgbClr val="C00000"/>
                </a:solidFill>
                <a:latin typeface="Georgia"/>
                <a:ea typeface="Georgia"/>
                <a:cs typeface="Georgia"/>
                <a:sym typeface="Georgia"/>
              </a:rPr>
              <a:t>umber of images in each dataset before augmentation</a:t>
            </a:r>
            <a:endParaRPr sz="2000" b="1" dirty="0">
              <a:solidFill>
                <a:srgbClr val="C00000"/>
              </a:solidFill>
              <a:latin typeface="Georgia"/>
              <a:ea typeface="Georgia"/>
              <a:cs typeface="Georgia"/>
              <a:sym typeface="Georgia"/>
            </a:endParaRPr>
          </a:p>
        </p:txBody>
      </p:sp>
      <p:sp>
        <p:nvSpPr>
          <p:cNvPr id="219" name="Google Shape;219;p25"/>
          <p:cNvSpPr txBox="1"/>
          <p:nvPr/>
        </p:nvSpPr>
        <p:spPr>
          <a:xfrm>
            <a:off x="532282" y="3610524"/>
            <a:ext cx="3679200" cy="1015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rgbClr val="C00000"/>
                </a:solidFill>
                <a:latin typeface="Georgia"/>
                <a:ea typeface="Georgia"/>
                <a:cs typeface="Georgia"/>
                <a:sym typeface="Georgia"/>
              </a:rPr>
              <a:t>Table 2.- N</a:t>
            </a:r>
            <a:r>
              <a:rPr lang="en-US" sz="2000" b="1" i="0" u="none" strike="noStrike" dirty="0">
                <a:solidFill>
                  <a:srgbClr val="C00000"/>
                </a:solidFill>
                <a:latin typeface="Georgia"/>
                <a:ea typeface="Georgia"/>
                <a:cs typeface="Georgia"/>
                <a:sym typeface="Georgia"/>
              </a:rPr>
              <a:t>umber of images in each dataset after</a:t>
            </a:r>
            <a:r>
              <a:rPr lang="en-US" sz="2000" b="1" dirty="0">
                <a:solidFill>
                  <a:srgbClr val="C00000"/>
                </a:solidFill>
                <a:latin typeface="Georgia"/>
                <a:ea typeface="Georgia"/>
                <a:cs typeface="Georgia"/>
                <a:sym typeface="Georgia"/>
              </a:rPr>
              <a:t> </a:t>
            </a:r>
            <a:r>
              <a:rPr lang="en-US" sz="2000" b="1" i="0" u="none" strike="noStrike" dirty="0">
                <a:solidFill>
                  <a:srgbClr val="C00000"/>
                </a:solidFill>
                <a:latin typeface="Georgia"/>
                <a:ea typeface="Georgia"/>
                <a:cs typeface="Georgia"/>
                <a:sym typeface="Georgia"/>
              </a:rPr>
              <a:t>augmentation</a:t>
            </a:r>
            <a:endParaRPr sz="2000" b="1" dirty="0">
              <a:solidFill>
                <a:srgbClr val="C00000"/>
              </a:solidFill>
              <a:latin typeface="Georgia"/>
              <a:ea typeface="Georgia"/>
              <a:cs typeface="Georgia"/>
              <a:sym typeface="Georgia"/>
            </a:endParaRPr>
          </a:p>
        </p:txBody>
      </p:sp>
      <p:sp>
        <p:nvSpPr>
          <p:cNvPr id="220" name="Google Shape;220;p25"/>
          <p:cNvSpPr txBox="1"/>
          <p:nvPr/>
        </p:nvSpPr>
        <p:spPr>
          <a:xfrm>
            <a:off x="532282" y="4983446"/>
            <a:ext cx="3679200" cy="1015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rgbClr val="C00000"/>
                </a:solidFill>
                <a:latin typeface="Georgia"/>
                <a:ea typeface="Georgia"/>
                <a:cs typeface="Georgia"/>
                <a:sym typeface="Georgia"/>
              </a:rPr>
              <a:t>Table 3.- N</a:t>
            </a:r>
            <a:r>
              <a:rPr lang="en-US" sz="2000" b="1" i="0" u="none" strike="noStrike" dirty="0">
                <a:solidFill>
                  <a:srgbClr val="C00000"/>
                </a:solidFill>
                <a:latin typeface="Georgia"/>
                <a:ea typeface="Georgia"/>
                <a:cs typeface="Georgia"/>
                <a:sym typeface="Georgia"/>
              </a:rPr>
              <a:t>umber of images in the final dataset after merging</a:t>
            </a:r>
            <a:endParaRPr sz="2000" b="1" dirty="0">
              <a:solidFill>
                <a:srgbClr val="C00000"/>
              </a:solidFill>
              <a:latin typeface="Georgia"/>
              <a:ea typeface="Georgia"/>
              <a:cs typeface="Georgia"/>
              <a:sym typeface="Georgi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6"/>
          <p:cNvSpPr txBox="1">
            <a:spLocks noGrp="1"/>
          </p:cNvSpPr>
          <p:nvPr>
            <p:ph type="title"/>
          </p:nvPr>
        </p:nvSpPr>
        <p:spPr>
          <a:xfrm>
            <a:off x="0" y="192343"/>
            <a:ext cx="12192000" cy="117275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Results</a:t>
            </a:r>
            <a:endParaRPr dirty="0"/>
          </a:p>
        </p:txBody>
      </p:sp>
      <p:pic>
        <p:nvPicPr>
          <p:cNvPr id="226" name="Google Shape;226;p26"/>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227" name="Google Shape;227;p26"/>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228" name="Google Shape;228;p26"/>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229" name="Google Shape;229;p26"/>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15</a:t>
            </a:fld>
            <a:endParaRPr dirty="0">
              <a:latin typeface="Georgia"/>
              <a:ea typeface="Georgia"/>
              <a:cs typeface="Georgia"/>
              <a:sym typeface="Georgia"/>
            </a:endParaRPr>
          </a:p>
        </p:txBody>
      </p:sp>
      <p:pic>
        <p:nvPicPr>
          <p:cNvPr id="230" name="Google Shape;230;p26"/>
          <p:cNvPicPr preferRelativeResize="0"/>
          <p:nvPr/>
        </p:nvPicPr>
        <p:blipFill rotWithShape="1">
          <a:blip r:embed="rId4">
            <a:alphaModFix/>
          </a:blip>
          <a:srcRect/>
          <a:stretch/>
        </p:blipFill>
        <p:spPr>
          <a:xfrm>
            <a:off x="1212111" y="1420916"/>
            <a:ext cx="10228318" cy="4217266"/>
          </a:xfrm>
          <a:prstGeom prst="rect">
            <a:avLst/>
          </a:prstGeom>
          <a:noFill/>
          <a:ln>
            <a:noFill/>
          </a:ln>
        </p:spPr>
      </p:pic>
      <p:sp>
        <p:nvSpPr>
          <p:cNvPr id="231" name="Google Shape;231;p26"/>
          <p:cNvSpPr txBox="1"/>
          <p:nvPr/>
        </p:nvSpPr>
        <p:spPr>
          <a:xfrm>
            <a:off x="4223657" y="5713192"/>
            <a:ext cx="4847700" cy="7080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dirty="0">
                <a:solidFill>
                  <a:srgbClr val="C00000"/>
                </a:solidFill>
                <a:latin typeface="Georgia"/>
                <a:ea typeface="Georgia"/>
                <a:cs typeface="Georgia"/>
                <a:sym typeface="Georgia"/>
              </a:rPr>
              <a:t>Fig 3.- Results obtained from each version </a:t>
            </a:r>
            <a:endParaRPr sz="2000" dirty="0">
              <a:solidFill>
                <a:srgbClr val="C00000"/>
              </a:solidFill>
              <a:latin typeface="Georgia"/>
              <a:ea typeface="Georgia"/>
              <a:cs typeface="Georgia"/>
              <a:sym typeface="Georgi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27"/>
          <p:cNvSpPr txBox="1">
            <a:spLocks noGrp="1"/>
          </p:cNvSpPr>
          <p:nvPr>
            <p:ph type="title"/>
          </p:nvPr>
        </p:nvSpPr>
        <p:spPr>
          <a:xfrm>
            <a:off x="0" y="192343"/>
            <a:ext cx="12192000" cy="117275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Results</a:t>
            </a:r>
            <a:endParaRPr dirty="0"/>
          </a:p>
        </p:txBody>
      </p:sp>
      <p:pic>
        <p:nvPicPr>
          <p:cNvPr id="237" name="Google Shape;237;p27"/>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238" name="Google Shape;238;p27"/>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239" name="Google Shape;239;p27"/>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240" name="Google Shape;240;p27"/>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16</a:t>
            </a:fld>
            <a:endParaRPr dirty="0">
              <a:latin typeface="Georgia"/>
              <a:ea typeface="Georgia"/>
              <a:cs typeface="Georgia"/>
              <a:sym typeface="Georgia"/>
            </a:endParaRPr>
          </a:p>
        </p:txBody>
      </p:sp>
      <p:pic>
        <p:nvPicPr>
          <p:cNvPr id="241" name="Google Shape;241;p27"/>
          <p:cNvPicPr preferRelativeResize="0"/>
          <p:nvPr/>
        </p:nvPicPr>
        <p:blipFill rotWithShape="1">
          <a:blip r:embed="rId4">
            <a:alphaModFix/>
          </a:blip>
          <a:srcRect/>
          <a:stretch/>
        </p:blipFill>
        <p:spPr>
          <a:xfrm>
            <a:off x="6096000" y="1977362"/>
            <a:ext cx="4673600" cy="3367001"/>
          </a:xfrm>
          <a:prstGeom prst="rect">
            <a:avLst/>
          </a:prstGeom>
          <a:noFill/>
          <a:ln>
            <a:noFill/>
          </a:ln>
        </p:spPr>
      </p:pic>
      <p:pic>
        <p:nvPicPr>
          <p:cNvPr id="242" name="Google Shape;242;p27"/>
          <p:cNvPicPr preferRelativeResize="0"/>
          <p:nvPr/>
        </p:nvPicPr>
        <p:blipFill rotWithShape="1">
          <a:blip r:embed="rId5">
            <a:alphaModFix/>
          </a:blip>
          <a:srcRect/>
          <a:stretch/>
        </p:blipFill>
        <p:spPr>
          <a:xfrm>
            <a:off x="1212111" y="1961908"/>
            <a:ext cx="4187203" cy="3382455"/>
          </a:xfrm>
          <a:prstGeom prst="rect">
            <a:avLst/>
          </a:prstGeom>
          <a:noFill/>
          <a:ln>
            <a:noFill/>
          </a:ln>
        </p:spPr>
      </p:pic>
      <p:sp>
        <p:nvSpPr>
          <p:cNvPr id="243" name="Google Shape;243;p27"/>
          <p:cNvSpPr txBox="1"/>
          <p:nvPr/>
        </p:nvSpPr>
        <p:spPr>
          <a:xfrm>
            <a:off x="1796225" y="5495868"/>
            <a:ext cx="3196689" cy="70788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dirty="0">
                <a:solidFill>
                  <a:srgbClr val="C00000"/>
                </a:solidFill>
                <a:latin typeface="Georgia"/>
                <a:ea typeface="Georgia"/>
                <a:cs typeface="Georgia"/>
                <a:sym typeface="Georgia"/>
              </a:rPr>
              <a:t>Fig 4.- Presence of Brain Tumor</a:t>
            </a:r>
            <a:endParaRPr sz="2000" dirty="0">
              <a:solidFill>
                <a:srgbClr val="C00000"/>
              </a:solidFill>
              <a:latin typeface="Georgia"/>
              <a:ea typeface="Georgia"/>
              <a:cs typeface="Georgia"/>
              <a:sym typeface="Georgia"/>
            </a:endParaRPr>
          </a:p>
        </p:txBody>
      </p:sp>
      <p:sp>
        <p:nvSpPr>
          <p:cNvPr id="244" name="Google Shape;244;p27"/>
          <p:cNvSpPr txBox="1"/>
          <p:nvPr/>
        </p:nvSpPr>
        <p:spPr>
          <a:xfrm>
            <a:off x="7199086" y="5495868"/>
            <a:ext cx="3196689" cy="70788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dirty="0">
                <a:solidFill>
                  <a:srgbClr val="C00000"/>
                </a:solidFill>
                <a:latin typeface="Georgia"/>
                <a:ea typeface="Georgia"/>
                <a:cs typeface="Georgia"/>
                <a:sym typeface="Georgia"/>
              </a:rPr>
              <a:t>Fig 5.- Absence of Brain Tumor</a:t>
            </a:r>
            <a:endParaRPr sz="2000" dirty="0">
              <a:solidFill>
                <a:srgbClr val="C00000"/>
              </a:solidFill>
              <a:latin typeface="Georgia"/>
              <a:ea typeface="Georgia"/>
              <a:cs typeface="Georgia"/>
              <a:sym typeface="Georgi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28"/>
          <p:cNvSpPr txBox="1">
            <a:spLocks noGrp="1"/>
          </p:cNvSpPr>
          <p:nvPr>
            <p:ph type="title"/>
          </p:nvPr>
        </p:nvSpPr>
        <p:spPr>
          <a:xfrm>
            <a:off x="0" y="192343"/>
            <a:ext cx="12192000" cy="117275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Results</a:t>
            </a:r>
            <a:endParaRPr dirty="0"/>
          </a:p>
        </p:txBody>
      </p:sp>
      <p:pic>
        <p:nvPicPr>
          <p:cNvPr id="250" name="Google Shape;250;p28"/>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251" name="Google Shape;251;p28"/>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252" name="Google Shape;252;p28"/>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253" name="Google Shape;253;p28"/>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17</a:t>
            </a:fld>
            <a:endParaRPr dirty="0">
              <a:latin typeface="Georgia"/>
              <a:ea typeface="Georgia"/>
              <a:cs typeface="Georgia"/>
              <a:sym typeface="Georgia"/>
            </a:endParaRPr>
          </a:p>
        </p:txBody>
      </p:sp>
      <p:pic>
        <p:nvPicPr>
          <p:cNvPr id="254" name="Google Shape;254;p28"/>
          <p:cNvPicPr preferRelativeResize="0"/>
          <p:nvPr/>
        </p:nvPicPr>
        <p:blipFill rotWithShape="1">
          <a:blip r:embed="rId4">
            <a:alphaModFix/>
          </a:blip>
          <a:srcRect/>
          <a:stretch/>
        </p:blipFill>
        <p:spPr>
          <a:xfrm>
            <a:off x="340664" y="1481738"/>
            <a:ext cx="11640457" cy="3894524"/>
          </a:xfrm>
          <a:prstGeom prst="rect">
            <a:avLst/>
          </a:prstGeom>
          <a:noFill/>
          <a:ln>
            <a:noFill/>
          </a:ln>
        </p:spPr>
      </p:pic>
      <p:sp>
        <p:nvSpPr>
          <p:cNvPr id="255" name="Google Shape;255;p28"/>
          <p:cNvSpPr txBox="1"/>
          <p:nvPr/>
        </p:nvSpPr>
        <p:spPr>
          <a:xfrm>
            <a:off x="4084050" y="5620000"/>
            <a:ext cx="4023900" cy="800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000" b="1" dirty="0">
                <a:solidFill>
                  <a:srgbClr val="C00000"/>
                </a:solidFill>
                <a:latin typeface="Georgia"/>
                <a:ea typeface="Georgia"/>
                <a:cs typeface="Georgia"/>
                <a:sym typeface="Georgia"/>
              </a:rPr>
              <a:t>Fig 6.- Loss and Accuracy Graph</a:t>
            </a:r>
            <a:endParaRPr sz="2000" b="1" dirty="0">
              <a:solidFill>
                <a:srgbClr val="C00000"/>
              </a:solidFill>
              <a:latin typeface="Georgia"/>
              <a:ea typeface="Georgia"/>
              <a:cs typeface="Georgia"/>
              <a:sym typeface="Georgi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29"/>
          <p:cNvSpPr txBox="1">
            <a:spLocks noGrp="1"/>
          </p:cNvSpPr>
          <p:nvPr>
            <p:ph type="title"/>
          </p:nvPr>
        </p:nvSpPr>
        <p:spPr>
          <a:xfrm>
            <a:off x="0" y="192343"/>
            <a:ext cx="12192000" cy="117275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Proposed web Layout</a:t>
            </a:r>
            <a:endParaRPr dirty="0"/>
          </a:p>
        </p:txBody>
      </p:sp>
      <p:pic>
        <p:nvPicPr>
          <p:cNvPr id="261" name="Google Shape;261;p29"/>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262" name="Google Shape;262;p29"/>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263" name="Google Shape;263;p29"/>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264" name="Google Shape;264;p29"/>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18</a:t>
            </a:fld>
            <a:endParaRPr dirty="0">
              <a:latin typeface="Georgia"/>
              <a:ea typeface="Georgia"/>
              <a:cs typeface="Georgia"/>
              <a:sym typeface="Georgia"/>
            </a:endParaRPr>
          </a:p>
        </p:txBody>
      </p:sp>
      <p:pic>
        <p:nvPicPr>
          <p:cNvPr id="265" name="Google Shape;265;p29"/>
          <p:cNvPicPr preferRelativeResize="0"/>
          <p:nvPr/>
        </p:nvPicPr>
        <p:blipFill rotWithShape="1">
          <a:blip r:embed="rId4">
            <a:alphaModFix/>
          </a:blip>
          <a:srcRect/>
          <a:stretch/>
        </p:blipFill>
        <p:spPr>
          <a:xfrm>
            <a:off x="2777997" y="1365098"/>
            <a:ext cx="8117168" cy="4563679"/>
          </a:xfrm>
          <a:prstGeom prst="rect">
            <a:avLst/>
          </a:prstGeom>
          <a:noFill/>
          <a:ln>
            <a:noFill/>
          </a:ln>
        </p:spPr>
      </p:pic>
      <p:sp>
        <p:nvSpPr>
          <p:cNvPr id="266" name="Google Shape;266;p29"/>
          <p:cNvSpPr txBox="1"/>
          <p:nvPr/>
        </p:nvSpPr>
        <p:spPr>
          <a:xfrm>
            <a:off x="565778" y="2220687"/>
            <a:ext cx="1799700" cy="400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rgbClr val="C00000"/>
                </a:solidFill>
                <a:latin typeface="Georgia"/>
                <a:ea typeface="Georgia"/>
                <a:cs typeface="Georgia"/>
                <a:sym typeface="Georgia"/>
              </a:rPr>
              <a:t>Login Page</a:t>
            </a:r>
            <a:endParaRPr sz="2000" dirty="0">
              <a:solidFill>
                <a:srgbClr val="C00000"/>
              </a:solidFill>
              <a:latin typeface="Georgia"/>
              <a:ea typeface="Georgia"/>
              <a:cs typeface="Georgia"/>
              <a:sym typeface="Georgi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0"/>
          <p:cNvSpPr txBox="1">
            <a:spLocks noGrp="1"/>
          </p:cNvSpPr>
          <p:nvPr>
            <p:ph type="title"/>
          </p:nvPr>
        </p:nvSpPr>
        <p:spPr>
          <a:xfrm>
            <a:off x="0" y="192343"/>
            <a:ext cx="12192000" cy="117275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Proposed web Layout</a:t>
            </a:r>
            <a:endParaRPr dirty="0"/>
          </a:p>
        </p:txBody>
      </p:sp>
      <p:pic>
        <p:nvPicPr>
          <p:cNvPr id="272" name="Google Shape;272;p30"/>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273" name="Google Shape;273;p30"/>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274" name="Google Shape;274;p30"/>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275" name="Google Shape;275;p30"/>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19</a:t>
            </a:fld>
            <a:endParaRPr dirty="0">
              <a:latin typeface="Georgia"/>
              <a:ea typeface="Georgia"/>
              <a:cs typeface="Georgia"/>
              <a:sym typeface="Georgia"/>
            </a:endParaRPr>
          </a:p>
        </p:txBody>
      </p:sp>
      <p:pic>
        <p:nvPicPr>
          <p:cNvPr id="276" name="Google Shape;276;p30"/>
          <p:cNvPicPr preferRelativeResize="0"/>
          <p:nvPr/>
        </p:nvPicPr>
        <p:blipFill rotWithShape="1">
          <a:blip r:embed="rId4">
            <a:alphaModFix/>
          </a:blip>
          <a:srcRect/>
          <a:stretch/>
        </p:blipFill>
        <p:spPr>
          <a:xfrm>
            <a:off x="3074206" y="1420916"/>
            <a:ext cx="8137657" cy="4575198"/>
          </a:xfrm>
          <a:prstGeom prst="rect">
            <a:avLst/>
          </a:prstGeom>
          <a:noFill/>
          <a:ln>
            <a:noFill/>
          </a:ln>
        </p:spPr>
      </p:pic>
      <p:sp>
        <p:nvSpPr>
          <p:cNvPr id="277" name="Google Shape;277;p30"/>
          <p:cNvSpPr txBox="1"/>
          <p:nvPr/>
        </p:nvSpPr>
        <p:spPr>
          <a:xfrm>
            <a:off x="362578" y="2197894"/>
            <a:ext cx="2508300" cy="7080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dirty="0">
                <a:solidFill>
                  <a:srgbClr val="C00000"/>
                </a:solidFill>
                <a:latin typeface="Georgia"/>
                <a:ea typeface="Georgia"/>
                <a:cs typeface="Georgia"/>
                <a:sym typeface="Georgia"/>
              </a:rPr>
              <a:t>Fact of the Day Page</a:t>
            </a:r>
            <a:endParaRPr sz="2000" dirty="0">
              <a:solidFill>
                <a:srgbClr val="C00000"/>
              </a:solidFill>
              <a:latin typeface="Georgia"/>
              <a:ea typeface="Georgia"/>
              <a:cs typeface="Georgia"/>
              <a:sym typeface="Georgi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p:nvPr>
        </p:nvSpPr>
        <p:spPr>
          <a:xfrm>
            <a:off x="0" y="192344"/>
            <a:ext cx="12192000" cy="88154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Outline</a:t>
            </a:r>
            <a:endParaRPr dirty="0"/>
          </a:p>
        </p:txBody>
      </p:sp>
      <p:pic>
        <p:nvPicPr>
          <p:cNvPr id="96" name="Google Shape;96;p14"/>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97" name="Google Shape;97;p14"/>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98" name="Google Shape;98;p14"/>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99" name="Google Shape;99;p14"/>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2</a:t>
            </a:fld>
            <a:endParaRPr dirty="0">
              <a:latin typeface="Georgia"/>
              <a:ea typeface="Georgia"/>
              <a:cs typeface="Georgia"/>
              <a:sym typeface="Georgia"/>
            </a:endParaRPr>
          </a:p>
        </p:txBody>
      </p:sp>
      <p:sp>
        <p:nvSpPr>
          <p:cNvPr id="100" name="Google Shape;100;p14"/>
          <p:cNvSpPr txBox="1"/>
          <p:nvPr/>
        </p:nvSpPr>
        <p:spPr>
          <a:xfrm>
            <a:off x="763772" y="1539449"/>
            <a:ext cx="10515600" cy="4351338"/>
          </a:xfrm>
          <a:prstGeom prst="rect">
            <a:avLst/>
          </a:prstGeom>
          <a:noFill/>
          <a:ln>
            <a:noFill/>
          </a:ln>
        </p:spPr>
        <p:txBody>
          <a:bodyPr spcFirstLastPara="1" wrap="square" lIns="91425" tIns="45700" rIns="91425" bIns="45700" anchor="t" anchorCtr="0">
            <a:noAutofit/>
          </a:bodyPr>
          <a:lstStyle/>
          <a:p>
            <a:pPr marL="228600" marR="0" lvl="0" indent="-228600" algn="l" rtl="0">
              <a:lnSpc>
                <a:spcPct val="150000"/>
              </a:lnSpc>
              <a:spcBef>
                <a:spcPts val="0"/>
              </a:spcBef>
              <a:spcAft>
                <a:spcPts val="0"/>
              </a:spcAft>
              <a:buClr>
                <a:srgbClr val="C00000"/>
              </a:buClr>
              <a:buSzPts val="2000"/>
              <a:buFont typeface="Georgia"/>
              <a:buChar char="•"/>
            </a:pPr>
            <a:r>
              <a:rPr lang="en-US" sz="2000" b="1" u="none" strike="noStrike" cap="none" dirty="0">
                <a:solidFill>
                  <a:srgbClr val="C00000"/>
                </a:solidFill>
                <a:latin typeface="Georgia"/>
                <a:ea typeface="Georgia"/>
                <a:cs typeface="Georgia"/>
                <a:sym typeface="Georgia"/>
              </a:rPr>
              <a:t>Introduction</a:t>
            </a:r>
            <a:endParaRPr sz="2000" dirty="0">
              <a:latin typeface="Georgia"/>
              <a:ea typeface="Georgia"/>
              <a:cs typeface="Georgia"/>
              <a:sym typeface="Georgia"/>
            </a:endParaRPr>
          </a:p>
          <a:p>
            <a:pPr marL="228600" marR="0" lvl="0" indent="-228600" algn="l" rtl="0">
              <a:lnSpc>
                <a:spcPct val="150000"/>
              </a:lnSpc>
              <a:spcBef>
                <a:spcPts val="0"/>
              </a:spcBef>
              <a:spcAft>
                <a:spcPts val="0"/>
              </a:spcAft>
              <a:buClr>
                <a:srgbClr val="C00000"/>
              </a:buClr>
              <a:buSzPts val="2000"/>
              <a:buFont typeface="Georgia"/>
              <a:buChar char="•"/>
            </a:pPr>
            <a:r>
              <a:rPr lang="en-US" sz="2000" b="1" u="none" strike="noStrike" cap="none" dirty="0">
                <a:solidFill>
                  <a:srgbClr val="C00000"/>
                </a:solidFill>
                <a:latin typeface="Georgia"/>
                <a:ea typeface="Georgia"/>
                <a:cs typeface="Georgia"/>
                <a:sym typeface="Georgia"/>
              </a:rPr>
              <a:t>Literature survey </a:t>
            </a:r>
            <a:endParaRPr sz="2000" dirty="0">
              <a:latin typeface="Georgia"/>
              <a:ea typeface="Georgia"/>
              <a:cs typeface="Georgia"/>
              <a:sym typeface="Georgia"/>
            </a:endParaRPr>
          </a:p>
          <a:p>
            <a:pPr marL="228600" marR="0" lvl="0" indent="-228600" algn="l" rtl="0">
              <a:lnSpc>
                <a:spcPct val="150000"/>
              </a:lnSpc>
              <a:spcBef>
                <a:spcPts val="0"/>
              </a:spcBef>
              <a:spcAft>
                <a:spcPts val="0"/>
              </a:spcAft>
              <a:buClr>
                <a:srgbClr val="C00000"/>
              </a:buClr>
              <a:buSzPts val="2000"/>
              <a:buFont typeface="Georgia"/>
              <a:buChar char="•"/>
            </a:pPr>
            <a:r>
              <a:rPr lang="en-US" sz="2000" b="1" u="none" strike="noStrike" cap="none" dirty="0">
                <a:solidFill>
                  <a:srgbClr val="C00000"/>
                </a:solidFill>
                <a:latin typeface="Georgia"/>
                <a:ea typeface="Georgia"/>
                <a:cs typeface="Georgia"/>
                <a:sym typeface="Georgia"/>
              </a:rPr>
              <a:t>Problem statement and Objectives</a:t>
            </a:r>
            <a:endParaRPr sz="2000" dirty="0">
              <a:latin typeface="Georgia"/>
              <a:ea typeface="Georgia"/>
              <a:cs typeface="Georgia"/>
              <a:sym typeface="Georgia"/>
            </a:endParaRPr>
          </a:p>
          <a:p>
            <a:pPr marL="228600" marR="0" lvl="0" indent="-228600" algn="l" rtl="0">
              <a:lnSpc>
                <a:spcPct val="150000"/>
              </a:lnSpc>
              <a:spcBef>
                <a:spcPts val="0"/>
              </a:spcBef>
              <a:spcAft>
                <a:spcPts val="0"/>
              </a:spcAft>
              <a:buClr>
                <a:srgbClr val="C00000"/>
              </a:buClr>
              <a:buSzPts val="2000"/>
              <a:buFont typeface="Georgia"/>
              <a:buChar char="•"/>
            </a:pPr>
            <a:r>
              <a:rPr lang="en-US" sz="2000" b="1" u="none" strike="noStrike" cap="none" dirty="0">
                <a:solidFill>
                  <a:srgbClr val="C00000"/>
                </a:solidFill>
                <a:latin typeface="Georgia"/>
                <a:ea typeface="Georgia"/>
                <a:cs typeface="Georgia"/>
                <a:sym typeface="Georgia"/>
              </a:rPr>
              <a:t>Proposed Methodology </a:t>
            </a:r>
            <a:endParaRPr sz="2000" dirty="0">
              <a:latin typeface="Georgia"/>
              <a:ea typeface="Georgia"/>
              <a:cs typeface="Georgia"/>
              <a:sym typeface="Georgia"/>
            </a:endParaRPr>
          </a:p>
          <a:p>
            <a:pPr marL="228600" marR="0" lvl="0" indent="-228600" algn="l" rtl="0">
              <a:lnSpc>
                <a:spcPct val="150000"/>
              </a:lnSpc>
              <a:spcBef>
                <a:spcPts val="0"/>
              </a:spcBef>
              <a:spcAft>
                <a:spcPts val="0"/>
              </a:spcAft>
              <a:buClr>
                <a:srgbClr val="C00000"/>
              </a:buClr>
              <a:buSzPts val="2000"/>
              <a:buFont typeface="Georgia"/>
              <a:buChar char="•"/>
            </a:pPr>
            <a:r>
              <a:rPr lang="en-US" sz="2000" b="1" u="none" strike="noStrike" cap="none" dirty="0">
                <a:solidFill>
                  <a:srgbClr val="C00000"/>
                </a:solidFill>
                <a:latin typeface="Georgia"/>
                <a:ea typeface="Georgia"/>
                <a:cs typeface="Georgia"/>
                <a:sym typeface="Georgia"/>
              </a:rPr>
              <a:t>Requirement analysis</a:t>
            </a:r>
            <a:endParaRPr sz="2000" dirty="0">
              <a:latin typeface="Georgia"/>
              <a:ea typeface="Georgia"/>
              <a:cs typeface="Georgia"/>
              <a:sym typeface="Georgia"/>
            </a:endParaRPr>
          </a:p>
          <a:p>
            <a:pPr marL="228600" marR="0" lvl="0" indent="-228600" algn="l" rtl="0">
              <a:lnSpc>
                <a:spcPct val="150000"/>
              </a:lnSpc>
              <a:spcBef>
                <a:spcPts val="0"/>
              </a:spcBef>
              <a:spcAft>
                <a:spcPts val="0"/>
              </a:spcAft>
              <a:buClr>
                <a:srgbClr val="C00000"/>
              </a:buClr>
              <a:buSzPts val="2000"/>
              <a:buFont typeface="Georgia"/>
              <a:buChar char="•"/>
            </a:pPr>
            <a:r>
              <a:rPr lang="en-US" sz="2000" b="1" u="none" strike="noStrike" cap="none" dirty="0">
                <a:solidFill>
                  <a:srgbClr val="C00000"/>
                </a:solidFill>
                <a:latin typeface="Georgia"/>
                <a:ea typeface="Georgia"/>
                <a:cs typeface="Georgia"/>
                <a:sym typeface="Georgia"/>
              </a:rPr>
              <a:t>Impact analysis </a:t>
            </a:r>
            <a:endParaRPr sz="2000" dirty="0">
              <a:latin typeface="Georgia"/>
              <a:ea typeface="Georgia"/>
              <a:cs typeface="Georgia"/>
              <a:sym typeface="Georgia"/>
            </a:endParaRPr>
          </a:p>
          <a:p>
            <a:pPr marL="228600" marR="0" lvl="0" indent="-228600" algn="l" rtl="0">
              <a:lnSpc>
                <a:spcPct val="150000"/>
              </a:lnSpc>
              <a:spcBef>
                <a:spcPts val="0"/>
              </a:spcBef>
              <a:spcAft>
                <a:spcPts val="0"/>
              </a:spcAft>
              <a:buClr>
                <a:srgbClr val="C00000"/>
              </a:buClr>
              <a:buSzPts val="2000"/>
              <a:buFont typeface="Georgia"/>
              <a:buChar char="•"/>
            </a:pPr>
            <a:r>
              <a:rPr lang="en-US" sz="2000" b="1" u="none" strike="noStrike" cap="none" dirty="0">
                <a:solidFill>
                  <a:srgbClr val="C00000"/>
                </a:solidFill>
                <a:latin typeface="Georgia"/>
                <a:ea typeface="Georgia"/>
                <a:cs typeface="Georgia"/>
                <a:sym typeface="Georgia"/>
              </a:rPr>
              <a:t>Professional Ethical practices to be followed </a:t>
            </a:r>
            <a:endParaRPr sz="2000" dirty="0">
              <a:latin typeface="Georgia"/>
              <a:ea typeface="Georgia"/>
              <a:cs typeface="Georgia"/>
              <a:sym typeface="Georgia"/>
            </a:endParaRPr>
          </a:p>
          <a:p>
            <a:pPr marL="228600" marR="0" lvl="0" indent="-228600" algn="l" rtl="0">
              <a:lnSpc>
                <a:spcPct val="150000"/>
              </a:lnSpc>
              <a:spcBef>
                <a:spcPts val="0"/>
              </a:spcBef>
              <a:spcAft>
                <a:spcPts val="0"/>
              </a:spcAft>
              <a:buClr>
                <a:srgbClr val="C00000"/>
              </a:buClr>
              <a:buSzPts val="2000"/>
              <a:buFont typeface="Georgia"/>
              <a:buChar char="•"/>
            </a:pPr>
            <a:r>
              <a:rPr lang="en-US" sz="2000" b="1" u="none" strike="noStrike" cap="none" dirty="0">
                <a:solidFill>
                  <a:srgbClr val="C00000"/>
                </a:solidFill>
                <a:latin typeface="Georgia"/>
                <a:ea typeface="Georgia"/>
                <a:cs typeface="Georgia"/>
                <a:sym typeface="Georgia"/>
              </a:rPr>
              <a:t>Result and Future Scope</a:t>
            </a:r>
            <a:endParaRPr sz="2000" dirty="0">
              <a:latin typeface="Georgia"/>
              <a:ea typeface="Georgia"/>
              <a:cs typeface="Georgia"/>
              <a:sym typeface="Georgia"/>
            </a:endParaRPr>
          </a:p>
          <a:p>
            <a:pPr marL="228600" marR="0" lvl="0" indent="-228600" algn="l" rtl="0">
              <a:lnSpc>
                <a:spcPct val="150000"/>
              </a:lnSpc>
              <a:spcBef>
                <a:spcPts val="0"/>
              </a:spcBef>
              <a:spcAft>
                <a:spcPts val="0"/>
              </a:spcAft>
              <a:buClr>
                <a:srgbClr val="C00000"/>
              </a:buClr>
              <a:buSzPts val="2000"/>
              <a:buFont typeface="Georgia"/>
              <a:buChar char="•"/>
            </a:pPr>
            <a:r>
              <a:rPr lang="en-US" sz="2000" b="1" u="none" strike="noStrike" cap="none" dirty="0">
                <a:solidFill>
                  <a:srgbClr val="C00000"/>
                </a:solidFill>
                <a:latin typeface="Georgia"/>
                <a:ea typeface="Georgia"/>
                <a:cs typeface="Georgia"/>
                <a:sym typeface="Georgia"/>
              </a:rPr>
              <a:t>References</a:t>
            </a:r>
            <a:endParaRPr sz="2000" u="none" strike="noStrike" cap="none" dirty="0">
              <a:solidFill>
                <a:schemeClr val="dk1"/>
              </a:solidFill>
              <a:latin typeface="Georgia"/>
              <a:ea typeface="Georgia"/>
              <a:cs typeface="Georgia"/>
              <a:sym typeface="Georgi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31"/>
          <p:cNvSpPr txBox="1">
            <a:spLocks noGrp="1"/>
          </p:cNvSpPr>
          <p:nvPr>
            <p:ph type="title"/>
          </p:nvPr>
        </p:nvSpPr>
        <p:spPr>
          <a:xfrm>
            <a:off x="0" y="192343"/>
            <a:ext cx="12192000" cy="117275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Proposed web Layout</a:t>
            </a:r>
            <a:endParaRPr dirty="0"/>
          </a:p>
        </p:txBody>
      </p:sp>
      <p:pic>
        <p:nvPicPr>
          <p:cNvPr id="283" name="Google Shape;283;p31"/>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284" name="Google Shape;284;p31"/>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285" name="Google Shape;285;p31"/>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286" name="Google Shape;286;p31"/>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20</a:t>
            </a:fld>
            <a:endParaRPr dirty="0">
              <a:latin typeface="Georgia"/>
              <a:ea typeface="Georgia"/>
              <a:cs typeface="Georgia"/>
              <a:sym typeface="Georgia"/>
            </a:endParaRPr>
          </a:p>
        </p:txBody>
      </p:sp>
      <p:pic>
        <p:nvPicPr>
          <p:cNvPr id="287" name="Google Shape;287;p31"/>
          <p:cNvPicPr preferRelativeResize="0"/>
          <p:nvPr/>
        </p:nvPicPr>
        <p:blipFill rotWithShape="1">
          <a:blip r:embed="rId4">
            <a:alphaModFix/>
          </a:blip>
          <a:srcRect/>
          <a:stretch/>
        </p:blipFill>
        <p:spPr>
          <a:xfrm>
            <a:off x="2898258" y="1309281"/>
            <a:ext cx="8539694" cy="4801233"/>
          </a:xfrm>
          <a:prstGeom prst="rect">
            <a:avLst/>
          </a:prstGeom>
          <a:noFill/>
          <a:ln>
            <a:noFill/>
          </a:ln>
        </p:spPr>
      </p:pic>
      <p:sp>
        <p:nvSpPr>
          <p:cNvPr id="288" name="Google Shape;288;p31"/>
          <p:cNvSpPr txBox="1"/>
          <p:nvPr/>
        </p:nvSpPr>
        <p:spPr>
          <a:xfrm>
            <a:off x="418615" y="2197894"/>
            <a:ext cx="2061000" cy="7080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dirty="0">
                <a:solidFill>
                  <a:srgbClr val="C00000"/>
                </a:solidFill>
                <a:latin typeface="Georgia"/>
                <a:ea typeface="Georgia"/>
                <a:cs typeface="Georgia"/>
                <a:sym typeface="Georgia"/>
              </a:rPr>
              <a:t>Our Service Page</a:t>
            </a:r>
            <a:endParaRPr sz="2000" dirty="0">
              <a:solidFill>
                <a:srgbClr val="C00000"/>
              </a:solidFill>
              <a:latin typeface="Georgia"/>
              <a:ea typeface="Georgia"/>
              <a:cs typeface="Georgia"/>
              <a:sym typeface="Georgi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32"/>
          <p:cNvSpPr txBox="1">
            <a:spLocks noGrp="1"/>
          </p:cNvSpPr>
          <p:nvPr>
            <p:ph type="title"/>
          </p:nvPr>
        </p:nvSpPr>
        <p:spPr>
          <a:xfrm>
            <a:off x="0" y="192343"/>
            <a:ext cx="12192000" cy="117275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Proposed web Layout</a:t>
            </a:r>
            <a:endParaRPr dirty="0"/>
          </a:p>
        </p:txBody>
      </p:sp>
      <p:pic>
        <p:nvPicPr>
          <p:cNvPr id="294" name="Google Shape;294;p32"/>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295" name="Google Shape;295;p32"/>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296" name="Google Shape;296;p32"/>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297" name="Google Shape;297;p32"/>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21</a:t>
            </a:fld>
            <a:endParaRPr dirty="0">
              <a:latin typeface="Georgia"/>
              <a:ea typeface="Georgia"/>
              <a:cs typeface="Georgia"/>
              <a:sym typeface="Georgia"/>
            </a:endParaRPr>
          </a:p>
        </p:txBody>
      </p:sp>
      <p:pic>
        <p:nvPicPr>
          <p:cNvPr id="298" name="Google Shape;298;p32"/>
          <p:cNvPicPr preferRelativeResize="0"/>
          <p:nvPr/>
        </p:nvPicPr>
        <p:blipFill rotWithShape="1">
          <a:blip r:embed="rId4">
            <a:alphaModFix/>
          </a:blip>
          <a:srcRect/>
          <a:stretch/>
        </p:blipFill>
        <p:spPr>
          <a:xfrm>
            <a:off x="2799738" y="1115618"/>
            <a:ext cx="8694057" cy="4888020"/>
          </a:xfrm>
          <a:prstGeom prst="rect">
            <a:avLst/>
          </a:prstGeom>
          <a:noFill/>
          <a:ln>
            <a:noFill/>
          </a:ln>
        </p:spPr>
      </p:pic>
      <p:sp>
        <p:nvSpPr>
          <p:cNvPr id="299" name="Google Shape;299;p32"/>
          <p:cNvSpPr txBox="1"/>
          <p:nvPr/>
        </p:nvSpPr>
        <p:spPr>
          <a:xfrm>
            <a:off x="499984" y="2328522"/>
            <a:ext cx="2156100" cy="7080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dirty="0">
                <a:solidFill>
                  <a:srgbClr val="C00000"/>
                </a:solidFill>
                <a:latin typeface="Georgia"/>
                <a:ea typeface="Georgia"/>
                <a:cs typeface="Georgia"/>
                <a:sym typeface="Georgia"/>
              </a:rPr>
              <a:t>Detection System Page</a:t>
            </a:r>
            <a:endParaRPr sz="2000" dirty="0">
              <a:solidFill>
                <a:srgbClr val="C00000"/>
              </a:solidFill>
              <a:latin typeface="Georgia"/>
              <a:ea typeface="Georgia"/>
              <a:cs typeface="Georgia"/>
              <a:sym typeface="Georgia"/>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3"/>
          <p:cNvSpPr txBox="1">
            <a:spLocks noGrp="1"/>
          </p:cNvSpPr>
          <p:nvPr>
            <p:ph type="title"/>
          </p:nvPr>
        </p:nvSpPr>
        <p:spPr>
          <a:xfrm>
            <a:off x="0" y="192343"/>
            <a:ext cx="12192000" cy="117275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Proposed web Layout</a:t>
            </a:r>
            <a:endParaRPr dirty="0"/>
          </a:p>
        </p:txBody>
      </p:sp>
      <p:pic>
        <p:nvPicPr>
          <p:cNvPr id="305" name="Google Shape;305;p33"/>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306" name="Google Shape;306;p33"/>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307" name="Google Shape;307;p33"/>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308" name="Google Shape;308;p33"/>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22</a:t>
            </a:fld>
            <a:endParaRPr dirty="0">
              <a:latin typeface="Georgia"/>
              <a:ea typeface="Georgia"/>
              <a:cs typeface="Georgia"/>
              <a:sym typeface="Georgia"/>
            </a:endParaRPr>
          </a:p>
        </p:txBody>
      </p:sp>
      <p:pic>
        <p:nvPicPr>
          <p:cNvPr id="309" name="Google Shape;309;p33"/>
          <p:cNvPicPr preferRelativeResize="0"/>
          <p:nvPr/>
        </p:nvPicPr>
        <p:blipFill rotWithShape="1">
          <a:blip r:embed="rId4">
            <a:alphaModFix/>
          </a:blip>
          <a:srcRect/>
          <a:stretch/>
        </p:blipFill>
        <p:spPr>
          <a:xfrm>
            <a:off x="3221665" y="1309281"/>
            <a:ext cx="8272130" cy="4650803"/>
          </a:xfrm>
          <a:prstGeom prst="rect">
            <a:avLst/>
          </a:prstGeom>
          <a:noFill/>
          <a:ln>
            <a:noFill/>
          </a:ln>
        </p:spPr>
      </p:pic>
      <p:sp>
        <p:nvSpPr>
          <p:cNvPr id="310" name="Google Shape;310;p33"/>
          <p:cNvSpPr txBox="1"/>
          <p:nvPr/>
        </p:nvSpPr>
        <p:spPr>
          <a:xfrm>
            <a:off x="565778" y="2406445"/>
            <a:ext cx="2177400" cy="7080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dirty="0">
                <a:solidFill>
                  <a:srgbClr val="C00000"/>
                </a:solidFill>
                <a:latin typeface="Georgia"/>
                <a:ea typeface="Georgia"/>
                <a:cs typeface="Georgia"/>
                <a:sym typeface="Georgia"/>
              </a:rPr>
              <a:t>Contact and Details page</a:t>
            </a:r>
            <a:endParaRPr sz="2000" dirty="0">
              <a:solidFill>
                <a:srgbClr val="C00000"/>
              </a:solidFill>
              <a:latin typeface="Georgia"/>
              <a:ea typeface="Georgia"/>
              <a:cs typeface="Georgia"/>
              <a:sym typeface="Georgi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4"/>
          <p:cNvSpPr txBox="1">
            <a:spLocks noGrp="1"/>
          </p:cNvSpPr>
          <p:nvPr>
            <p:ph type="title"/>
          </p:nvPr>
        </p:nvSpPr>
        <p:spPr>
          <a:xfrm>
            <a:off x="0" y="192343"/>
            <a:ext cx="12192000" cy="117275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Proposed web Layout</a:t>
            </a:r>
            <a:endParaRPr dirty="0"/>
          </a:p>
        </p:txBody>
      </p:sp>
      <p:pic>
        <p:nvPicPr>
          <p:cNvPr id="316" name="Google Shape;316;p34"/>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317" name="Google Shape;317;p34"/>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318" name="Google Shape;318;p34"/>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319" name="Google Shape;319;p34"/>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23</a:t>
            </a:fld>
            <a:endParaRPr dirty="0">
              <a:latin typeface="Georgia"/>
              <a:ea typeface="Georgia"/>
              <a:cs typeface="Georgia"/>
              <a:sym typeface="Georgia"/>
            </a:endParaRPr>
          </a:p>
        </p:txBody>
      </p:sp>
      <p:pic>
        <p:nvPicPr>
          <p:cNvPr id="320" name="Google Shape;320;p34"/>
          <p:cNvPicPr preferRelativeResize="0"/>
          <p:nvPr/>
        </p:nvPicPr>
        <p:blipFill rotWithShape="1">
          <a:blip r:embed="rId4">
            <a:alphaModFix/>
          </a:blip>
          <a:srcRect/>
          <a:stretch/>
        </p:blipFill>
        <p:spPr>
          <a:xfrm>
            <a:off x="2988424" y="1189016"/>
            <a:ext cx="8505371" cy="4781937"/>
          </a:xfrm>
          <a:prstGeom prst="rect">
            <a:avLst/>
          </a:prstGeom>
          <a:noFill/>
          <a:ln>
            <a:noFill/>
          </a:ln>
        </p:spPr>
      </p:pic>
      <p:sp>
        <p:nvSpPr>
          <p:cNvPr id="321" name="Google Shape;321;p34"/>
          <p:cNvSpPr txBox="1"/>
          <p:nvPr/>
        </p:nvSpPr>
        <p:spPr>
          <a:xfrm>
            <a:off x="565778" y="2348878"/>
            <a:ext cx="2177400" cy="7080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dirty="0">
                <a:solidFill>
                  <a:srgbClr val="C00000"/>
                </a:solidFill>
                <a:latin typeface="Georgia"/>
                <a:ea typeface="Georgia"/>
                <a:cs typeface="Georgia"/>
                <a:sym typeface="Georgia"/>
              </a:rPr>
              <a:t>Contact and Details page</a:t>
            </a:r>
            <a:endParaRPr sz="2000" b="1" dirty="0">
              <a:solidFill>
                <a:srgbClr val="C00000"/>
              </a:solidFill>
              <a:latin typeface="Georgia"/>
              <a:ea typeface="Georgia"/>
              <a:cs typeface="Georgia"/>
              <a:sym typeface="Georgia"/>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5"/>
        <p:cNvGrpSpPr/>
        <p:nvPr/>
      </p:nvGrpSpPr>
      <p:grpSpPr>
        <a:xfrm>
          <a:off x="0" y="0"/>
          <a:ext cx="0" cy="0"/>
          <a:chOff x="0" y="0"/>
          <a:chExt cx="0" cy="0"/>
        </a:xfrm>
      </p:grpSpPr>
      <p:sp>
        <p:nvSpPr>
          <p:cNvPr id="326" name="Google Shape;326;p35"/>
          <p:cNvSpPr txBox="1">
            <a:spLocks noGrp="1"/>
          </p:cNvSpPr>
          <p:nvPr>
            <p:ph type="title"/>
          </p:nvPr>
        </p:nvSpPr>
        <p:spPr>
          <a:xfrm>
            <a:off x="0" y="192343"/>
            <a:ext cx="12192000" cy="117275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Conclusion</a:t>
            </a:r>
            <a:endParaRPr dirty="0"/>
          </a:p>
        </p:txBody>
      </p:sp>
      <p:pic>
        <p:nvPicPr>
          <p:cNvPr id="327" name="Google Shape;327;p35"/>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328" name="Google Shape;328;p35"/>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329" name="Google Shape;329;p35"/>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330" name="Google Shape;330;p35"/>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24</a:t>
            </a:fld>
            <a:endParaRPr dirty="0">
              <a:latin typeface="Georgia"/>
              <a:ea typeface="Georgia"/>
              <a:cs typeface="Georgia"/>
              <a:sym typeface="Georgia"/>
            </a:endParaRPr>
          </a:p>
        </p:txBody>
      </p:sp>
      <p:sp>
        <p:nvSpPr>
          <p:cNvPr id="331" name="Google Shape;331;p35"/>
          <p:cNvSpPr txBox="1"/>
          <p:nvPr/>
        </p:nvSpPr>
        <p:spPr>
          <a:xfrm>
            <a:off x="253409" y="1657147"/>
            <a:ext cx="10515600" cy="4351338"/>
          </a:xfrm>
          <a:prstGeom prst="rect">
            <a:avLst/>
          </a:prstGeom>
          <a:noFill/>
          <a:ln>
            <a:noFill/>
          </a:ln>
        </p:spPr>
        <p:txBody>
          <a:bodyPr spcFirstLastPara="1" wrap="square" lIns="91425" tIns="45700" rIns="91425" bIns="45700" anchor="t" anchorCtr="0">
            <a:normAutofit/>
          </a:bodyPr>
          <a:lstStyle/>
          <a:p>
            <a:pPr marL="228600" marR="0" lvl="0" indent="-101600" algn="l" rtl="0">
              <a:lnSpc>
                <a:spcPct val="110000"/>
              </a:lnSpc>
              <a:spcBef>
                <a:spcPts val="0"/>
              </a:spcBef>
              <a:spcAft>
                <a:spcPts val="0"/>
              </a:spcAft>
              <a:buClr>
                <a:schemeClr val="dk1"/>
              </a:buClr>
              <a:buSzPts val="2000"/>
              <a:buFont typeface="Noto Sans Symbols"/>
              <a:buNone/>
            </a:pPr>
            <a:endParaRPr sz="2000" b="1" i="1" dirty="0">
              <a:solidFill>
                <a:srgbClr val="C00000"/>
              </a:solidFill>
              <a:latin typeface="Georgia"/>
              <a:ea typeface="Georgia"/>
              <a:cs typeface="Georgia"/>
              <a:sym typeface="Georgia"/>
            </a:endParaRPr>
          </a:p>
          <a:p>
            <a:pPr marL="0" marR="0" lvl="0" indent="0" algn="l" rtl="0">
              <a:lnSpc>
                <a:spcPct val="110000"/>
              </a:lnSpc>
              <a:spcBef>
                <a:spcPts val="0"/>
              </a:spcBef>
              <a:spcAft>
                <a:spcPts val="0"/>
              </a:spcAft>
              <a:buClr>
                <a:schemeClr val="dk1"/>
              </a:buClr>
              <a:buSzPts val="2800"/>
              <a:buFont typeface="Arial"/>
              <a:buNone/>
            </a:pPr>
            <a:endParaRPr sz="2800" b="1" dirty="0">
              <a:solidFill>
                <a:srgbClr val="002060"/>
              </a:solidFill>
              <a:latin typeface="Georgia"/>
              <a:ea typeface="Georgia"/>
              <a:cs typeface="Georgia"/>
              <a:sym typeface="Georgia"/>
            </a:endParaRPr>
          </a:p>
          <a:p>
            <a:pPr marL="0" marR="0" lvl="0" indent="0" algn="l" rtl="0">
              <a:lnSpc>
                <a:spcPct val="90000"/>
              </a:lnSpc>
              <a:spcBef>
                <a:spcPts val="1000"/>
              </a:spcBef>
              <a:spcAft>
                <a:spcPts val="0"/>
              </a:spcAft>
              <a:buClr>
                <a:schemeClr val="dk1"/>
              </a:buClr>
              <a:buSzPts val="1400"/>
              <a:buFont typeface="Arial"/>
              <a:buNone/>
            </a:pPr>
            <a:endParaRPr sz="1400" dirty="0">
              <a:solidFill>
                <a:schemeClr val="dk1"/>
              </a:solidFill>
              <a:latin typeface="Georgia"/>
              <a:ea typeface="Georgia"/>
              <a:cs typeface="Georgia"/>
              <a:sym typeface="Georgia"/>
            </a:endParaRPr>
          </a:p>
          <a:p>
            <a:pPr marL="228600" marR="0" lvl="0" indent="-50800" algn="l" rtl="0">
              <a:lnSpc>
                <a:spcPct val="90000"/>
              </a:lnSpc>
              <a:spcBef>
                <a:spcPts val="1000"/>
              </a:spcBef>
              <a:spcAft>
                <a:spcPts val="0"/>
              </a:spcAft>
              <a:buClr>
                <a:schemeClr val="dk1"/>
              </a:buClr>
              <a:buSzPts val="2800"/>
              <a:buFont typeface="Arial"/>
              <a:buNone/>
            </a:pPr>
            <a:endParaRPr sz="2800" dirty="0">
              <a:solidFill>
                <a:schemeClr val="dk1"/>
              </a:solidFill>
              <a:latin typeface="Georgia"/>
              <a:ea typeface="Georgia"/>
              <a:cs typeface="Georgia"/>
              <a:sym typeface="Georgia"/>
            </a:endParaRPr>
          </a:p>
        </p:txBody>
      </p:sp>
      <p:sp>
        <p:nvSpPr>
          <p:cNvPr id="332" name="Google Shape;332;p35"/>
          <p:cNvSpPr txBox="1"/>
          <p:nvPr/>
        </p:nvSpPr>
        <p:spPr>
          <a:xfrm>
            <a:off x="1422991" y="2075823"/>
            <a:ext cx="9746100" cy="193950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2000" b="1" dirty="0">
                <a:solidFill>
                  <a:srgbClr val="C00000"/>
                </a:solidFill>
                <a:latin typeface="Georgia"/>
                <a:ea typeface="Georgia"/>
                <a:cs typeface="Georgia"/>
                <a:sym typeface="Georgia"/>
              </a:rPr>
              <a:t>Implementation of a Deep Learning Model which detects whether there is brain tumor present or not is observed. A system accuracy of 92% is achieved on the trained model. Input image is passed onto the trained model which then determines whether image contains tumor or not. As per the inference by the model the output will be displayed on the web application accordingly.</a:t>
            </a:r>
            <a:endParaRPr sz="2000" b="1" dirty="0">
              <a:latin typeface="Georgia"/>
              <a:ea typeface="Georgia"/>
              <a:cs typeface="Georgia"/>
              <a:sym typeface="Georgia"/>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36"/>
        <p:cNvGrpSpPr/>
        <p:nvPr/>
      </p:nvGrpSpPr>
      <p:grpSpPr>
        <a:xfrm>
          <a:off x="0" y="0"/>
          <a:ext cx="0" cy="0"/>
          <a:chOff x="0" y="0"/>
          <a:chExt cx="0" cy="0"/>
        </a:xfrm>
      </p:grpSpPr>
      <p:sp>
        <p:nvSpPr>
          <p:cNvPr id="337" name="Google Shape;337;p36"/>
          <p:cNvSpPr txBox="1">
            <a:spLocks noGrp="1"/>
          </p:cNvSpPr>
          <p:nvPr>
            <p:ph type="title"/>
          </p:nvPr>
        </p:nvSpPr>
        <p:spPr>
          <a:xfrm>
            <a:off x="0" y="192343"/>
            <a:ext cx="12192000" cy="117275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Future Scope</a:t>
            </a:r>
            <a:endParaRPr dirty="0"/>
          </a:p>
        </p:txBody>
      </p:sp>
      <p:pic>
        <p:nvPicPr>
          <p:cNvPr id="338" name="Google Shape;338;p36"/>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339" name="Google Shape;339;p36"/>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340" name="Google Shape;340;p36"/>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341" name="Google Shape;341;p36"/>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25</a:t>
            </a:fld>
            <a:endParaRPr dirty="0">
              <a:latin typeface="Georgia"/>
              <a:ea typeface="Georgia"/>
              <a:cs typeface="Georgia"/>
              <a:sym typeface="Georgia"/>
            </a:endParaRPr>
          </a:p>
        </p:txBody>
      </p:sp>
      <p:sp>
        <p:nvSpPr>
          <p:cNvPr id="342" name="Google Shape;342;p36"/>
          <p:cNvSpPr txBox="1"/>
          <p:nvPr/>
        </p:nvSpPr>
        <p:spPr>
          <a:xfrm>
            <a:off x="253409" y="1657147"/>
            <a:ext cx="10515600" cy="4351338"/>
          </a:xfrm>
          <a:prstGeom prst="rect">
            <a:avLst/>
          </a:prstGeom>
          <a:noFill/>
          <a:ln>
            <a:noFill/>
          </a:ln>
        </p:spPr>
        <p:txBody>
          <a:bodyPr spcFirstLastPara="1" wrap="square" lIns="91425" tIns="45700" rIns="91425" bIns="45700" anchor="t" anchorCtr="0">
            <a:normAutofit/>
          </a:bodyPr>
          <a:lstStyle/>
          <a:p>
            <a:pPr marL="228600" marR="0" lvl="0" indent="-101600" algn="l" rtl="0">
              <a:lnSpc>
                <a:spcPct val="110000"/>
              </a:lnSpc>
              <a:spcBef>
                <a:spcPts val="0"/>
              </a:spcBef>
              <a:spcAft>
                <a:spcPts val="0"/>
              </a:spcAft>
              <a:buClr>
                <a:schemeClr val="dk1"/>
              </a:buClr>
              <a:buSzPts val="2000"/>
              <a:buFont typeface="Noto Sans Symbols"/>
              <a:buNone/>
            </a:pPr>
            <a:endParaRPr sz="2000" b="1" i="1" dirty="0">
              <a:solidFill>
                <a:srgbClr val="C00000"/>
              </a:solidFill>
              <a:latin typeface="Georgia"/>
              <a:ea typeface="Georgia"/>
              <a:cs typeface="Georgia"/>
              <a:sym typeface="Georgia"/>
            </a:endParaRPr>
          </a:p>
          <a:p>
            <a:pPr marL="0" marR="0" lvl="0" indent="0" algn="l" rtl="0">
              <a:lnSpc>
                <a:spcPct val="110000"/>
              </a:lnSpc>
              <a:spcBef>
                <a:spcPts val="0"/>
              </a:spcBef>
              <a:spcAft>
                <a:spcPts val="0"/>
              </a:spcAft>
              <a:buClr>
                <a:schemeClr val="dk1"/>
              </a:buClr>
              <a:buSzPts val="2800"/>
              <a:buFont typeface="Arial"/>
              <a:buNone/>
            </a:pPr>
            <a:endParaRPr sz="2800" b="1" dirty="0">
              <a:solidFill>
                <a:srgbClr val="002060"/>
              </a:solidFill>
              <a:latin typeface="Georgia"/>
              <a:ea typeface="Georgia"/>
              <a:cs typeface="Georgia"/>
              <a:sym typeface="Georgia"/>
            </a:endParaRPr>
          </a:p>
          <a:p>
            <a:pPr marL="0" marR="0" lvl="0" indent="0" algn="l" rtl="0">
              <a:lnSpc>
                <a:spcPct val="90000"/>
              </a:lnSpc>
              <a:spcBef>
                <a:spcPts val="1000"/>
              </a:spcBef>
              <a:spcAft>
                <a:spcPts val="0"/>
              </a:spcAft>
              <a:buClr>
                <a:schemeClr val="dk1"/>
              </a:buClr>
              <a:buSzPts val="1400"/>
              <a:buFont typeface="Arial"/>
              <a:buNone/>
            </a:pPr>
            <a:endParaRPr sz="1400" dirty="0">
              <a:solidFill>
                <a:schemeClr val="dk1"/>
              </a:solidFill>
              <a:latin typeface="Georgia"/>
              <a:ea typeface="Georgia"/>
              <a:cs typeface="Georgia"/>
              <a:sym typeface="Georgia"/>
            </a:endParaRPr>
          </a:p>
          <a:p>
            <a:pPr marL="228600" marR="0" lvl="0" indent="-50800" algn="l" rtl="0">
              <a:lnSpc>
                <a:spcPct val="90000"/>
              </a:lnSpc>
              <a:spcBef>
                <a:spcPts val="1000"/>
              </a:spcBef>
              <a:spcAft>
                <a:spcPts val="0"/>
              </a:spcAft>
              <a:buClr>
                <a:schemeClr val="dk1"/>
              </a:buClr>
              <a:buSzPts val="2800"/>
              <a:buFont typeface="Arial"/>
              <a:buNone/>
            </a:pPr>
            <a:endParaRPr sz="2800" dirty="0">
              <a:solidFill>
                <a:schemeClr val="dk1"/>
              </a:solidFill>
              <a:latin typeface="Georgia"/>
              <a:ea typeface="Georgia"/>
              <a:cs typeface="Georgia"/>
              <a:sym typeface="Georgia"/>
            </a:endParaRPr>
          </a:p>
        </p:txBody>
      </p:sp>
      <p:sp>
        <p:nvSpPr>
          <p:cNvPr id="343" name="Google Shape;343;p36"/>
          <p:cNvSpPr txBox="1"/>
          <p:nvPr/>
        </p:nvSpPr>
        <p:spPr>
          <a:xfrm>
            <a:off x="1383331" y="2015146"/>
            <a:ext cx="9385800" cy="2247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rgbClr val="C00000"/>
                </a:solidFill>
                <a:latin typeface="Georgia"/>
                <a:ea typeface="Georgia"/>
                <a:cs typeface="Georgia"/>
                <a:sym typeface="Georgia"/>
              </a:rPr>
              <a:t>• The particular trained model can be further trained to detect tumor of initial stages.</a:t>
            </a:r>
            <a:endParaRPr dirty="0"/>
          </a:p>
          <a:p>
            <a:pPr marL="0" marR="0" lvl="0" indent="0" algn="l" rtl="0">
              <a:spcBef>
                <a:spcPts val="1200"/>
              </a:spcBef>
              <a:spcAft>
                <a:spcPts val="0"/>
              </a:spcAft>
              <a:buNone/>
            </a:pPr>
            <a:r>
              <a:rPr lang="en-US" sz="2000" b="1" dirty="0">
                <a:solidFill>
                  <a:srgbClr val="C00000"/>
                </a:solidFill>
                <a:latin typeface="Georgia"/>
                <a:ea typeface="Georgia"/>
                <a:cs typeface="Georgia"/>
                <a:sym typeface="Georgia"/>
              </a:rPr>
              <a:t>• The particular model can be trained further to detect which type of brain tumor is present inside the body.</a:t>
            </a:r>
            <a:endParaRPr dirty="0"/>
          </a:p>
          <a:p>
            <a:pPr marL="0" marR="0" lvl="0" indent="0" algn="l" rtl="0">
              <a:spcBef>
                <a:spcPts val="1200"/>
              </a:spcBef>
              <a:spcAft>
                <a:spcPts val="0"/>
              </a:spcAft>
              <a:buNone/>
            </a:pPr>
            <a:r>
              <a:rPr lang="en-US" sz="2000" b="1" dirty="0">
                <a:solidFill>
                  <a:srgbClr val="C00000"/>
                </a:solidFill>
                <a:latin typeface="Georgia"/>
                <a:ea typeface="Georgia"/>
                <a:cs typeface="Georgia"/>
                <a:sym typeface="Georgia"/>
              </a:rPr>
              <a:t>• The system in its base form can be trained further to detect the tumor even more efficiently</a:t>
            </a:r>
            <a:endParaRPr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47"/>
        <p:cNvGrpSpPr/>
        <p:nvPr/>
      </p:nvGrpSpPr>
      <p:grpSpPr>
        <a:xfrm>
          <a:off x="0" y="0"/>
          <a:ext cx="0" cy="0"/>
          <a:chOff x="0" y="0"/>
          <a:chExt cx="0" cy="0"/>
        </a:xfrm>
      </p:grpSpPr>
      <p:sp>
        <p:nvSpPr>
          <p:cNvPr id="348" name="Google Shape;348;p37"/>
          <p:cNvSpPr txBox="1">
            <a:spLocks noGrp="1"/>
          </p:cNvSpPr>
          <p:nvPr>
            <p:ph type="title"/>
          </p:nvPr>
        </p:nvSpPr>
        <p:spPr>
          <a:xfrm>
            <a:off x="0" y="192343"/>
            <a:ext cx="12192000" cy="117275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Future Scope</a:t>
            </a:r>
            <a:endParaRPr dirty="0"/>
          </a:p>
        </p:txBody>
      </p:sp>
      <p:pic>
        <p:nvPicPr>
          <p:cNvPr id="349" name="Google Shape;349;p37"/>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350" name="Google Shape;350;p37"/>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351" name="Google Shape;351;p37"/>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352" name="Google Shape;352;p37"/>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26</a:t>
            </a:fld>
            <a:endParaRPr dirty="0">
              <a:latin typeface="Georgia"/>
              <a:ea typeface="Georgia"/>
              <a:cs typeface="Georgia"/>
              <a:sym typeface="Georgia"/>
            </a:endParaRPr>
          </a:p>
        </p:txBody>
      </p:sp>
      <p:sp>
        <p:nvSpPr>
          <p:cNvPr id="353" name="Google Shape;353;p37"/>
          <p:cNvSpPr txBox="1"/>
          <p:nvPr/>
        </p:nvSpPr>
        <p:spPr>
          <a:xfrm>
            <a:off x="253409" y="1657147"/>
            <a:ext cx="10515600" cy="4351338"/>
          </a:xfrm>
          <a:prstGeom prst="rect">
            <a:avLst/>
          </a:prstGeom>
          <a:noFill/>
          <a:ln>
            <a:noFill/>
          </a:ln>
        </p:spPr>
        <p:txBody>
          <a:bodyPr spcFirstLastPara="1" wrap="square" lIns="91425" tIns="45700" rIns="91425" bIns="45700" anchor="t" anchorCtr="0">
            <a:normAutofit/>
          </a:bodyPr>
          <a:lstStyle/>
          <a:p>
            <a:pPr marL="228600" marR="0" lvl="0" indent="-101600" algn="l" rtl="0">
              <a:lnSpc>
                <a:spcPct val="110000"/>
              </a:lnSpc>
              <a:spcBef>
                <a:spcPts val="0"/>
              </a:spcBef>
              <a:spcAft>
                <a:spcPts val="0"/>
              </a:spcAft>
              <a:buClr>
                <a:schemeClr val="dk1"/>
              </a:buClr>
              <a:buSzPts val="2000"/>
              <a:buFont typeface="Noto Sans Symbols"/>
              <a:buNone/>
            </a:pPr>
            <a:endParaRPr sz="2000" b="1" i="1" dirty="0">
              <a:solidFill>
                <a:srgbClr val="C00000"/>
              </a:solidFill>
              <a:latin typeface="Georgia"/>
              <a:ea typeface="Georgia"/>
              <a:cs typeface="Georgia"/>
              <a:sym typeface="Georgia"/>
            </a:endParaRPr>
          </a:p>
          <a:p>
            <a:pPr marL="0" marR="0" lvl="0" indent="0" algn="l" rtl="0">
              <a:lnSpc>
                <a:spcPct val="110000"/>
              </a:lnSpc>
              <a:spcBef>
                <a:spcPts val="0"/>
              </a:spcBef>
              <a:spcAft>
                <a:spcPts val="0"/>
              </a:spcAft>
              <a:buClr>
                <a:schemeClr val="dk1"/>
              </a:buClr>
              <a:buSzPts val="2800"/>
              <a:buFont typeface="Arial"/>
              <a:buNone/>
            </a:pPr>
            <a:endParaRPr sz="2800" b="1" dirty="0">
              <a:solidFill>
                <a:srgbClr val="002060"/>
              </a:solidFill>
              <a:latin typeface="Georgia"/>
              <a:ea typeface="Georgia"/>
              <a:cs typeface="Georgia"/>
              <a:sym typeface="Georgia"/>
            </a:endParaRPr>
          </a:p>
          <a:p>
            <a:pPr marL="0" marR="0" lvl="0" indent="0" algn="l" rtl="0">
              <a:lnSpc>
                <a:spcPct val="90000"/>
              </a:lnSpc>
              <a:spcBef>
                <a:spcPts val="1000"/>
              </a:spcBef>
              <a:spcAft>
                <a:spcPts val="0"/>
              </a:spcAft>
              <a:buClr>
                <a:schemeClr val="dk1"/>
              </a:buClr>
              <a:buSzPts val="1400"/>
              <a:buFont typeface="Arial"/>
              <a:buNone/>
            </a:pPr>
            <a:endParaRPr sz="1400" dirty="0">
              <a:solidFill>
                <a:schemeClr val="dk1"/>
              </a:solidFill>
              <a:latin typeface="Georgia"/>
              <a:ea typeface="Georgia"/>
              <a:cs typeface="Georgia"/>
              <a:sym typeface="Georgia"/>
            </a:endParaRPr>
          </a:p>
          <a:p>
            <a:pPr marL="228600" marR="0" lvl="0" indent="-50800" algn="l" rtl="0">
              <a:lnSpc>
                <a:spcPct val="90000"/>
              </a:lnSpc>
              <a:spcBef>
                <a:spcPts val="1000"/>
              </a:spcBef>
              <a:spcAft>
                <a:spcPts val="0"/>
              </a:spcAft>
              <a:buClr>
                <a:schemeClr val="dk1"/>
              </a:buClr>
              <a:buSzPts val="2800"/>
              <a:buFont typeface="Arial"/>
              <a:buNone/>
            </a:pPr>
            <a:endParaRPr sz="2800" dirty="0">
              <a:solidFill>
                <a:schemeClr val="dk1"/>
              </a:solidFill>
              <a:latin typeface="Georgia"/>
              <a:ea typeface="Georgia"/>
              <a:cs typeface="Georgia"/>
              <a:sym typeface="Georgia"/>
            </a:endParaRPr>
          </a:p>
        </p:txBody>
      </p:sp>
      <p:sp>
        <p:nvSpPr>
          <p:cNvPr id="354" name="Google Shape;354;p37"/>
          <p:cNvSpPr txBox="1"/>
          <p:nvPr/>
        </p:nvSpPr>
        <p:spPr>
          <a:xfrm>
            <a:off x="1383331" y="1951672"/>
            <a:ext cx="9385800" cy="2555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rgbClr val="C00000"/>
                </a:solidFill>
                <a:latin typeface="Georgia"/>
                <a:ea typeface="Georgia"/>
                <a:cs typeface="Georgia"/>
                <a:sym typeface="Georgia"/>
              </a:rPr>
              <a:t>• The entire Web Application can be further developed to understand more types of human body scans such as X-ray, CT - Scans etc. So as to become a full fledged health assessment portal.</a:t>
            </a:r>
            <a:endParaRPr dirty="0"/>
          </a:p>
          <a:p>
            <a:pPr marL="0" marR="0" lvl="0" indent="0" algn="l" rtl="0">
              <a:spcBef>
                <a:spcPts val="1200"/>
              </a:spcBef>
              <a:spcAft>
                <a:spcPts val="0"/>
              </a:spcAft>
              <a:buNone/>
            </a:pPr>
            <a:r>
              <a:rPr lang="en-US" sz="2000" b="1" dirty="0">
                <a:solidFill>
                  <a:srgbClr val="C00000"/>
                </a:solidFill>
                <a:latin typeface="Georgia"/>
                <a:ea typeface="Georgia"/>
                <a:cs typeface="Georgia"/>
                <a:sym typeface="Georgia"/>
              </a:rPr>
              <a:t>• Such web application could be installed at hospitals which will then connect patients and the hospital staff virtually.</a:t>
            </a:r>
            <a:endParaRPr dirty="0"/>
          </a:p>
          <a:p>
            <a:pPr marL="0" marR="0" lvl="0" indent="0" algn="l" rtl="0">
              <a:spcBef>
                <a:spcPts val="1200"/>
              </a:spcBef>
              <a:spcAft>
                <a:spcPts val="0"/>
              </a:spcAft>
              <a:buNone/>
            </a:pPr>
            <a:r>
              <a:rPr lang="en-US" sz="2000" b="1" dirty="0">
                <a:solidFill>
                  <a:srgbClr val="C00000"/>
                </a:solidFill>
                <a:latin typeface="Georgia"/>
                <a:ea typeface="Georgia"/>
                <a:cs typeface="Georgia"/>
                <a:sym typeface="Georgia"/>
              </a:rPr>
              <a:t>• The system can be upgraded to detect more types of tumors such as ovarian, breast, skin, lung tumors etc.</a:t>
            </a:r>
            <a:endParaRPr sz="2000" dirty="0">
              <a:solidFill>
                <a:schemeClr val="dk1"/>
              </a:solidFill>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38"/>
          <p:cNvSpPr txBox="1">
            <a:spLocks noGrp="1"/>
          </p:cNvSpPr>
          <p:nvPr>
            <p:ph type="title"/>
          </p:nvPr>
        </p:nvSpPr>
        <p:spPr>
          <a:xfrm>
            <a:off x="0" y="192343"/>
            <a:ext cx="12192000" cy="117275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Reference Papers</a:t>
            </a:r>
            <a:endParaRPr b="1" dirty="0">
              <a:solidFill>
                <a:srgbClr val="002060"/>
              </a:solidFill>
              <a:latin typeface="Georgia"/>
              <a:ea typeface="Georgia"/>
              <a:cs typeface="Georgia"/>
              <a:sym typeface="Georgia"/>
            </a:endParaRPr>
          </a:p>
        </p:txBody>
      </p:sp>
      <p:pic>
        <p:nvPicPr>
          <p:cNvPr id="360" name="Google Shape;360;p38"/>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361" name="Google Shape;361;p38"/>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362" name="Google Shape;362;p38"/>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363" name="Google Shape;363;p38"/>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27</a:t>
            </a:fld>
            <a:endParaRPr dirty="0">
              <a:latin typeface="Georgia"/>
              <a:ea typeface="Georgia"/>
              <a:cs typeface="Georgia"/>
              <a:sym typeface="Georgia"/>
            </a:endParaRPr>
          </a:p>
        </p:txBody>
      </p:sp>
      <p:sp>
        <p:nvSpPr>
          <p:cNvPr id="364" name="Google Shape;364;p38"/>
          <p:cNvSpPr txBox="1"/>
          <p:nvPr/>
        </p:nvSpPr>
        <p:spPr>
          <a:xfrm>
            <a:off x="668964" y="1587257"/>
            <a:ext cx="11228100" cy="5078400"/>
          </a:xfrm>
          <a:prstGeom prst="rect">
            <a:avLst/>
          </a:prstGeom>
          <a:noFill/>
          <a:ln>
            <a:noFill/>
          </a:ln>
        </p:spPr>
        <p:txBody>
          <a:bodyPr spcFirstLastPara="1" wrap="square" lIns="91425" tIns="45700" rIns="91425" bIns="45700" anchor="t" anchorCtr="0">
            <a:noAutofit/>
          </a:bodyPr>
          <a:lstStyle/>
          <a:p>
            <a:pPr marL="107950">
              <a:lnSpc>
                <a:spcPct val="90000"/>
              </a:lnSpc>
              <a:spcBef>
                <a:spcPts val="600"/>
              </a:spcBef>
              <a:buClr>
                <a:srgbClr val="C00000"/>
              </a:buClr>
              <a:buSzPts val="1900"/>
            </a:pPr>
            <a:r>
              <a:rPr lang="en-US" sz="1600" b="1" dirty="0">
                <a:solidFill>
                  <a:srgbClr val="C00000"/>
                </a:solidFill>
                <a:latin typeface="Georgia"/>
                <a:sym typeface="Georgia"/>
              </a:rPr>
              <a:t>[1] </a:t>
            </a:r>
            <a:r>
              <a:rPr lang="en-US" sz="1600" b="1" dirty="0">
                <a:solidFill>
                  <a:srgbClr val="C00000"/>
                </a:solidFill>
                <a:latin typeface="Georgia"/>
              </a:rPr>
              <a:t>Avigyan Sinha, Aneesh R P, Malavika Suresh, Nitha Mohan R, Abinaya D, Ashwin G Singerji “Brain Tumour Detection Using Deep Learning“ Seventh International conference on Bio Signals, Images, and Instrumentation (ICBSII), 2021</a:t>
            </a:r>
          </a:p>
          <a:p>
            <a:pPr marL="107950">
              <a:lnSpc>
                <a:spcPct val="90000"/>
              </a:lnSpc>
              <a:spcBef>
                <a:spcPts val="600"/>
              </a:spcBef>
              <a:buClr>
                <a:srgbClr val="C00000"/>
              </a:buClr>
              <a:buSzPts val="1900"/>
            </a:pPr>
            <a:r>
              <a:rPr lang="en-US" sz="1600" b="1" dirty="0">
                <a:solidFill>
                  <a:srgbClr val="C00000"/>
                </a:solidFill>
                <a:latin typeface="Georgia"/>
                <a:sym typeface="Georgia"/>
              </a:rPr>
              <a:t>[2] </a:t>
            </a:r>
            <a:r>
              <a:rPr lang="en-US" sz="1600" b="1" dirty="0">
                <a:solidFill>
                  <a:srgbClr val="C00000"/>
                </a:solidFill>
                <a:latin typeface="Georgia"/>
              </a:rPr>
              <a:t>Pr Salander, A Tommy Bergenheim, Katarina Hamberg, Roger Henriksson , “Pathways from symptoms to medical care: a descriptive study of symptom development and obstacles to early diagnosis in brain tumor patients“ Family Practice, Volume 16, Issue 2, April 1999, Pages 143148</a:t>
            </a:r>
          </a:p>
          <a:p>
            <a:pPr marL="107950">
              <a:lnSpc>
                <a:spcPct val="90000"/>
              </a:lnSpc>
              <a:spcBef>
                <a:spcPts val="600"/>
              </a:spcBef>
              <a:buClr>
                <a:srgbClr val="C00000"/>
              </a:buClr>
              <a:buSzPts val="1900"/>
            </a:pPr>
            <a:r>
              <a:rPr lang="en-US" sz="1600" b="1" dirty="0">
                <a:solidFill>
                  <a:srgbClr val="C00000"/>
                </a:solidFill>
                <a:latin typeface="Georgia"/>
              </a:rPr>
              <a:t>[3] McKinney PA, “Brain tumors: incidence, survival, and aetiology,“ Journal of Neurology, Neurosurgery &amp; Psychiatry 2004</a:t>
            </a:r>
          </a:p>
          <a:p>
            <a:pPr marL="107950">
              <a:lnSpc>
                <a:spcPct val="90000"/>
              </a:lnSpc>
              <a:spcBef>
                <a:spcPts val="600"/>
              </a:spcBef>
              <a:buClr>
                <a:srgbClr val="C00000"/>
              </a:buClr>
              <a:buSzPts val="1900"/>
            </a:pPr>
            <a:r>
              <a:rPr lang="en-US" sz="1600" b="1" dirty="0">
                <a:solidFill>
                  <a:srgbClr val="C00000"/>
                </a:solidFill>
                <a:latin typeface="Georgia"/>
              </a:rPr>
              <a:t>[4] Muhammad Waqas Nadeem, Mohammed A. Al Ghamdi, Muzammil Hussain, Muhammad Adnan Khan, Khalid Masood Khan, Sultan H. Almotiri and Suhail Ashfaq Butt, “Brain Tumor Analysis Empowered with Deep Learning: A Review, Taxonomy, and Future Challenges“ Brain Sci.2020 </a:t>
            </a:r>
          </a:p>
          <a:p>
            <a:pPr marL="107950">
              <a:lnSpc>
                <a:spcPct val="90000"/>
              </a:lnSpc>
              <a:spcBef>
                <a:spcPts val="600"/>
              </a:spcBef>
              <a:buClr>
                <a:srgbClr val="C00000"/>
              </a:buClr>
              <a:buSzPts val="1900"/>
            </a:pPr>
            <a:r>
              <a:rPr lang="en-US" sz="1600" b="1" dirty="0">
                <a:solidFill>
                  <a:srgbClr val="C00000"/>
                </a:solidFill>
                <a:latin typeface="Georgia"/>
              </a:rPr>
              <a:t>[5] Logeswari, T.; Karnan, M.“An improved implementation of brain tumor detection using segmentation based on hierarchical self organizing map.“ Int. J. Comput. Theory Eng. 2010, 2, 591.</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38"/>
          <p:cNvSpPr txBox="1">
            <a:spLocks noGrp="1"/>
          </p:cNvSpPr>
          <p:nvPr>
            <p:ph type="title"/>
          </p:nvPr>
        </p:nvSpPr>
        <p:spPr>
          <a:xfrm>
            <a:off x="0" y="192343"/>
            <a:ext cx="12192000" cy="117275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Reference Papers</a:t>
            </a:r>
            <a:endParaRPr b="1" dirty="0">
              <a:solidFill>
                <a:srgbClr val="002060"/>
              </a:solidFill>
              <a:latin typeface="Georgia"/>
              <a:ea typeface="Georgia"/>
              <a:cs typeface="Georgia"/>
              <a:sym typeface="Georgia"/>
            </a:endParaRPr>
          </a:p>
        </p:txBody>
      </p:sp>
      <p:pic>
        <p:nvPicPr>
          <p:cNvPr id="360" name="Google Shape;360;p38"/>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361" name="Google Shape;361;p38"/>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362" name="Google Shape;362;p38"/>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363" name="Google Shape;363;p38"/>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28</a:t>
            </a:fld>
            <a:endParaRPr dirty="0">
              <a:latin typeface="Georgia"/>
              <a:ea typeface="Georgia"/>
              <a:cs typeface="Georgia"/>
              <a:sym typeface="Georgia"/>
            </a:endParaRPr>
          </a:p>
        </p:txBody>
      </p:sp>
      <p:sp>
        <p:nvSpPr>
          <p:cNvPr id="364" name="Google Shape;364;p38"/>
          <p:cNvSpPr txBox="1"/>
          <p:nvPr/>
        </p:nvSpPr>
        <p:spPr>
          <a:xfrm>
            <a:off x="1068648" y="1285708"/>
            <a:ext cx="11060443" cy="6801850"/>
          </a:xfrm>
          <a:prstGeom prst="rect">
            <a:avLst/>
          </a:prstGeom>
          <a:noFill/>
          <a:ln>
            <a:noFill/>
          </a:ln>
        </p:spPr>
        <p:txBody>
          <a:bodyPr spcFirstLastPara="1" wrap="square" lIns="91425" tIns="45700" rIns="91425" bIns="45700" anchor="t" anchorCtr="0">
            <a:noAutofit/>
          </a:bodyPr>
          <a:lstStyle/>
          <a:p>
            <a:pPr marL="457200">
              <a:lnSpc>
                <a:spcPct val="90000"/>
              </a:lnSpc>
              <a:spcBef>
                <a:spcPts val="600"/>
              </a:spcBef>
            </a:pPr>
            <a:endParaRPr lang="en-US" sz="1600" b="1" dirty="0">
              <a:solidFill>
                <a:srgbClr val="C00000"/>
              </a:solidFill>
              <a:latin typeface="Georgia"/>
            </a:endParaRPr>
          </a:p>
          <a:p>
            <a:pPr marL="107950">
              <a:lnSpc>
                <a:spcPct val="90000"/>
              </a:lnSpc>
              <a:spcBef>
                <a:spcPts val="600"/>
              </a:spcBef>
              <a:buClr>
                <a:srgbClr val="C00000"/>
              </a:buClr>
              <a:buSzPts val="1900"/>
            </a:pPr>
            <a:r>
              <a:rPr lang="en-US" sz="1600" b="1" dirty="0">
                <a:solidFill>
                  <a:srgbClr val="C00000"/>
                </a:solidFill>
                <a:latin typeface="Georgia"/>
              </a:rPr>
              <a:t>[6] Mansi Lathera, Dr. Parvinder Singh“Investigating Brain Tumor Segmentation and Detection Techniques “ International Conference on Computational Intelligence and Data Science (ICCIDS 2019) [7] Nandita Goyal and Dr. Bharti Sharma“Image Processing Techniques for Brain Tumor Identification“ IOP Conf. Ser.: Mater. Sci. Eng. 1022 012011 </a:t>
            </a:r>
            <a:endParaRPr lang="en-US" sz="1600" b="1" dirty="0">
              <a:solidFill>
                <a:srgbClr val="C00000"/>
              </a:solidFill>
              <a:latin typeface="Georgia"/>
              <a:sym typeface="Georgia"/>
            </a:endParaRPr>
          </a:p>
          <a:p>
            <a:pPr marL="107950" lvl="0" algn="l" rtl="0">
              <a:lnSpc>
                <a:spcPct val="90000"/>
              </a:lnSpc>
              <a:spcBef>
                <a:spcPts val="600"/>
              </a:spcBef>
              <a:spcAft>
                <a:spcPts val="0"/>
              </a:spcAft>
              <a:buClr>
                <a:srgbClr val="C00000"/>
              </a:buClr>
              <a:buSzPts val="1900"/>
            </a:pPr>
            <a:r>
              <a:rPr lang="en-US" sz="1600" b="1" dirty="0">
                <a:solidFill>
                  <a:srgbClr val="C00000"/>
                </a:solidFill>
                <a:latin typeface="Georgia"/>
                <a:sym typeface="Georgia"/>
              </a:rPr>
              <a:t>[8] Brain Tumor Detection using Image Processing by Saurabh Kumar , Iram Abid , Shubhi Garg , Anand Kumar Singh , Vivek Jain.//</a:t>
            </a:r>
            <a:r>
              <a:rPr lang="en-US" sz="1600" b="1" dirty="0">
                <a:solidFill>
                  <a:srgbClr val="C00000"/>
                </a:solidFill>
                <a:latin typeface="Georgia"/>
              </a:rPr>
              <a:t>International Journal of Information Sciences and Application (IJISA). ISSN 0974-2255, Vol.11, No.1,2019</a:t>
            </a:r>
            <a:endParaRPr lang="en-US" sz="1600" b="1" dirty="0">
              <a:solidFill>
                <a:srgbClr val="C00000"/>
              </a:solidFill>
              <a:latin typeface="Georgia"/>
              <a:sym typeface="Georgia"/>
            </a:endParaRPr>
          </a:p>
          <a:p>
            <a:pPr marL="107950" marR="0" lvl="0" algn="l" rtl="0">
              <a:lnSpc>
                <a:spcPct val="90000"/>
              </a:lnSpc>
              <a:spcBef>
                <a:spcPts val="600"/>
              </a:spcBef>
              <a:spcAft>
                <a:spcPts val="0"/>
              </a:spcAft>
              <a:buClr>
                <a:srgbClr val="C00000"/>
              </a:buClr>
              <a:buSzPts val="1900"/>
            </a:pPr>
            <a:r>
              <a:rPr lang="en-US" sz="1600" b="1" dirty="0">
                <a:solidFill>
                  <a:srgbClr val="C00000"/>
                </a:solidFill>
                <a:latin typeface="Georgia"/>
                <a:sym typeface="Georgia"/>
              </a:rPr>
              <a:t>[9] Brain tumor segmentation based on deep learning and an attention mechanism using MRI multi‑modalities brain images by Ramin Ranjbarzadeh , Abbas Bagherian Kasgari , Saeid Jafarzadeh Ghoushchi ,  Shokofeh Anari , Maryam Naseri , Malika Bendechache //</a:t>
            </a:r>
            <a:r>
              <a:rPr lang="en-US" sz="1600" b="1" dirty="0">
                <a:solidFill>
                  <a:srgbClr val="C00000"/>
                </a:solidFill>
                <a:latin typeface="Georgia"/>
              </a:rPr>
              <a:t>www.nature.com/scientificreports</a:t>
            </a:r>
          </a:p>
          <a:p>
            <a:pPr marL="107950">
              <a:lnSpc>
                <a:spcPct val="90000"/>
              </a:lnSpc>
              <a:spcBef>
                <a:spcPts val="600"/>
              </a:spcBef>
              <a:buClr>
                <a:srgbClr val="C00000"/>
              </a:buClr>
              <a:buSzPts val="1900"/>
            </a:pPr>
            <a:r>
              <a:rPr lang="en-US" sz="1600" b="1" dirty="0">
                <a:solidFill>
                  <a:srgbClr val="C00000"/>
                </a:solidFill>
                <a:latin typeface="Georgia"/>
              </a:rPr>
              <a:t>[10] Isselmou Abd El Kader, Guizhi Xu, Zhang Shuai, Sani Saminu, Imran Javaid, Isah Salim Ahmad and Souha Kamhi“Brain Tumor Detection and Classification on MRI Images by a Deep Wavelet Auto-Encoder Model“ Diagnostics 2021</a:t>
            </a:r>
          </a:p>
          <a:p>
            <a:pPr marL="107950" marR="0" lvl="0" algn="l" rtl="0">
              <a:lnSpc>
                <a:spcPct val="90000"/>
              </a:lnSpc>
              <a:spcBef>
                <a:spcPts val="600"/>
              </a:spcBef>
              <a:spcAft>
                <a:spcPts val="0"/>
              </a:spcAft>
              <a:buClr>
                <a:srgbClr val="C00000"/>
              </a:buClr>
              <a:buSzPts val="1900"/>
            </a:pPr>
            <a:endParaRPr lang="en-US" sz="1600" b="1" dirty="0">
              <a:solidFill>
                <a:srgbClr val="C00000"/>
              </a:solidFill>
              <a:latin typeface="Georgia"/>
              <a:sym typeface="Georgia"/>
            </a:endParaRPr>
          </a:p>
          <a:p>
            <a:pPr marL="457200">
              <a:lnSpc>
                <a:spcPct val="90000"/>
              </a:lnSpc>
              <a:spcBef>
                <a:spcPts val="600"/>
              </a:spcBef>
            </a:pPr>
            <a:endParaRPr sz="1600" b="1" dirty="0">
              <a:solidFill>
                <a:srgbClr val="C00000"/>
              </a:solidFill>
              <a:latin typeface="Georgia"/>
              <a:sym typeface="Georgia"/>
            </a:endParaRPr>
          </a:p>
        </p:txBody>
      </p:sp>
    </p:spTree>
    <p:extLst>
      <p:ext uri="{BB962C8B-B14F-4D97-AF65-F5344CB8AC3E}">
        <p14:creationId xmlns:p14="http://schemas.microsoft.com/office/powerpoint/2010/main" val="8212968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39"/>
          <p:cNvSpPr txBox="1">
            <a:spLocks noGrp="1"/>
          </p:cNvSpPr>
          <p:nvPr>
            <p:ph type="title"/>
          </p:nvPr>
        </p:nvSpPr>
        <p:spPr>
          <a:xfrm>
            <a:off x="838200" y="2411639"/>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000"/>
              <a:buFont typeface="Georgia"/>
              <a:buNone/>
            </a:pPr>
            <a:r>
              <a:rPr lang="en-US" sz="4000" b="1" dirty="0">
                <a:solidFill>
                  <a:srgbClr val="002060"/>
                </a:solidFill>
                <a:latin typeface="Georgia"/>
                <a:ea typeface="Georgia"/>
                <a:cs typeface="Georgia"/>
                <a:sym typeface="Georgia"/>
              </a:rPr>
              <a:t>Thank You</a:t>
            </a:r>
            <a:endParaRPr dirty="0"/>
          </a:p>
        </p:txBody>
      </p:sp>
      <p:sp>
        <p:nvSpPr>
          <p:cNvPr id="370" name="Google Shape;370;p3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t>24-12-2021</a:t>
            </a:r>
            <a:endParaRPr dirty="0"/>
          </a:p>
        </p:txBody>
      </p:sp>
      <p:sp>
        <p:nvSpPr>
          <p:cNvPr id="371" name="Google Shape;371;p3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Dept. of Electronics and Telecommunication Hope Foundation’s International Institute of Information Technology Hinjawadi Pune</a:t>
            </a:r>
            <a:endParaRPr dirty="0"/>
          </a:p>
        </p:txBody>
      </p:sp>
      <p:sp>
        <p:nvSpPr>
          <p:cNvPr id="372" name="Google Shape;372;p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29</a:t>
            </a:fld>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5"/>
          <p:cNvSpPr txBox="1">
            <a:spLocks noGrp="1"/>
          </p:cNvSpPr>
          <p:nvPr>
            <p:ph type="title"/>
          </p:nvPr>
        </p:nvSpPr>
        <p:spPr>
          <a:xfrm>
            <a:off x="0" y="192344"/>
            <a:ext cx="12192000" cy="881542"/>
          </a:xfrm>
          <a:prstGeom prst="rect">
            <a:avLst/>
          </a:prstGeom>
          <a:noFill/>
          <a:ln>
            <a:noFill/>
          </a:ln>
        </p:spPr>
        <p:txBody>
          <a:bodyPr spcFirstLastPara="1" wrap="square" lIns="91425" tIns="45700" rIns="91425" bIns="45700" anchor="ctr" anchorCtr="0">
            <a:normAutofit/>
          </a:bodyPr>
          <a:lstStyle/>
          <a:p>
            <a:pPr marL="0" lvl="0" indent="0" algn="ctr" rtl="0">
              <a:lnSpc>
                <a:spcPct val="11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Introduction</a:t>
            </a:r>
            <a:endParaRPr b="1" dirty="0">
              <a:solidFill>
                <a:srgbClr val="002060"/>
              </a:solidFill>
              <a:latin typeface="Georgia"/>
              <a:ea typeface="Georgia"/>
              <a:cs typeface="Georgia"/>
              <a:sym typeface="Georgia"/>
            </a:endParaRPr>
          </a:p>
        </p:txBody>
      </p:sp>
      <p:pic>
        <p:nvPicPr>
          <p:cNvPr id="106" name="Google Shape;106;p15"/>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107" name="Google Shape;107;p15"/>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108" name="Google Shape;108;p15"/>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109" name="Google Shape;109;p15"/>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3</a:t>
            </a:fld>
            <a:endParaRPr dirty="0">
              <a:latin typeface="Georgia"/>
              <a:ea typeface="Georgia"/>
              <a:cs typeface="Georgia"/>
              <a:sym typeface="Georgia"/>
            </a:endParaRPr>
          </a:p>
        </p:txBody>
      </p:sp>
      <p:sp>
        <p:nvSpPr>
          <p:cNvPr id="110" name="Google Shape;110;p15"/>
          <p:cNvSpPr txBox="1"/>
          <p:nvPr/>
        </p:nvSpPr>
        <p:spPr>
          <a:xfrm>
            <a:off x="1212111" y="1539449"/>
            <a:ext cx="10515600" cy="4351338"/>
          </a:xfrm>
          <a:prstGeom prst="rect">
            <a:avLst/>
          </a:prstGeom>
          <a:noFill/>
          <a:ln>
            <a:noFill/>
          </a:ln>
        </p:spPr>
        <p:txBody>
          <a:bodyPr spcFirstLastPara="1" wrap="square" lIns="91425" tIns="45700" rIns="91425" bIns="45700" anchor="t" anchorCtr="0">
            <a:noAutofit/>
          </a:bodyPr>
          <a:lstStyle/>
          <a:p>
            <a:pPr marL="0" marR="0" lvl="0" indent="0" algn="l" rtl="0">
              <a:lnSpc>
                <a:spcPct val="110000"/>
              </a:lnSpc>
              <a:spcBef>
                <a:spcPts val="0"/>
              </a:spcBef>
              <a:spcAft>
                <a:spcPts val="0"/>
              </a:spcAft>
              <a:buClr>
                <a:schemeClr val="dk1"/>
              </a:buClr>
              <a:buSzPts val="2000"/>
              <a:buFont typeface="Arial"/>
              <a:buNone/>
            </a:pPr>
            <a:endParaRPr sz="2000" b="1" u="none" strike="noStrike" cap="none" dirty="0">
              <a:solidFill>
                <a:srgbClr val="3A3838"/>
              </a:solidFill>
              <a:latin typeface="Georgia"/>
              <a:ea typeface="Georgia"/>
              <a:cs typeface="Georgia"/>
              <a:sym typeface="Georgia"/>
            </a:endParaRPr>
          </a:p>
          <a:p>
            <a:pPr marL="228600" marR="0" lvl="0" indent="-228600" algn="l" rtl="0">
              <a:lnSpc>
                <a:spcPct val="110000"/>
              </a:lnSpc>
              <a:spcBef>
                <a:spcPts val="0"/>
              </a:spcBef>
              <a:spcAft>
                <a:spcPts val="0"/>
              </a:spcAft>
              <a:buClr>
                <a:srgbClr val="C00000"/>
              </a:buClr>
              <a:buSzPts val="2000"/>
              <a:buFont typeface="Georgia"/>
              <a:buChar char="•"/>
            </a:pPr>
            <a:r>
              <a:rPr lang="en-US" sz="2000" b="1" u="none" strike="noStrike" cap="none" dirty="0">
                <a:solidFill>
                  <a:srgbClr val="C00000"/>
                </a:solidFill>
                <a:latin typeface="Georgia"/>
                <a:ea typeface="Georgia"/>
                <a:cs typeface="Georgia"/>
                <a:sym typeface="Georgia"/>
              </a:rPr>
              <a:t>The smart detection system operates on the AI algorithm.</a:t>
            </a:r>
            <a:endParaRPr sz="2000" dirty="0">
              <a:latin typeface="Georgia"/>
              <a:ea typeface="Georgia"/>
              <a:cs typeface="Georgia"/>
              <a:sym typeface="Georgia"/>
            </a:endParaRPr>
          </a:p>
          <a:p>
            <a:pPr marL="228600" marR="0" lvl="0" indent="-101600" algn="l" rtl="0">
              <a:lnSpc>
                <a:spcPct val="110000"/>
              </a:lnSpc>
              <a:spcBef>
                <a:spcPts val="0"/>
              </a:spcBef>
              <a:spcAft>
                <a:spcPts val="0"/>
              </a:spcAft>
              <a:buClr>
                <a:schemeClr val="dk1"/>
              </a:buClr>
              <a:buSzPts val="2000"/>
              <a:buFont typeface="Arial"/>
              <a:buNone/>
            </a:pPr>
            <a:endParaRPr sz="2000" b="1" u="none" strike="noStrike" cap="none" dirty="0">
              <a:solidFill>
                <a:srgbClr val="C00000"/>
              </a:solidFill>
              <a:latin typeface="Georgia"/>
              <a:ea typeface="Georgia"/>
              <a:cs typeface="Georgia"/>
              <a:sym typeface="Georgia"/>
            </a:endParaRPr>
          </a:p>
          <a:p>
            <a:pPr marL="228600" marR="0" lvl="0" indent="-228600" algn="l" rtl="0">
              <a:lnSpc>
                <a:spcPct val="110000"/>
              </a:lnSpc>
              <a:spcBef>
                <a:spcPts val="0"/>
              </a:spcBef>
              <a:spcAft>
                <a:spcPts val="0"/>
              </a:spcAft>
              <a:buClr>
                <a:srgbClr val="C00000"/>
              </a:buClr>
              <a:buSzPts val="2000"/>
              <a:buFont typeface="Georgia"/>
              <a:buChar char="•"/>
            </a:pPr>
            <a:r>
              <a:rPr lang="en-US" sz="2000" b="1" u="none" strike="noStrike" cap="none" dirty="0">
                <a:solidFill>
                  <a:srgbClr val="C00000"/>
                </a:solidFill>
                <a:latin typeface="Georgia"/>
                <a:ea typeface="Georgia"/>
                <a:cs typeface="Georgia"/>
                <a:sym typeface="Georgia"/>
              </a:rPr>
              <a:t>It is based on image segmentation and object detection.</a:t>
            </a:r>
            <a:endParaRPr sz="2000" dirty="0">
              <a:latin typeface="Georgia"/>
              <a:ea typeface="Georgia"/>
              <a:cs typeface="Georgia"/>
              <a:sym typeface="Georgia"/>
            </a:endParaRPr>
          </a:p>
          <a:p>
            <a:pPr marL="228600" marR="0" lvl="0" indent="-101600" algn="l" rtl="0">
              <a:lnSpc>
                <a:spcPct val="110000"/>
              </a:lnSpc>
              <a:spcBef>
                <a:spcPts val="0"/>
              </a:spcBef>
              <a:spcAft>
                <a:spcPts val="0"/>
              </a:spcAft>
              <a:buClr>
                <a:schemeClr val="dk1"/>
              </a:buClr>
              <a:buSzPts val="2000"/>
              <a:buFont typeface="Arial"/>
              <a:buNone/>
            </a:pPr>
            <a:endParaRPr sz="2000" b="1" u="none" strike="noStrike" cap="none" dirty="0">
              <a:solidFill>
                <a:srgbClr val="C00000"/>
              </a:solidFill>
              <a:latin typeface="Georgia"/>
              <a:ea typeface="Georgia"/>
              <a:cs typeface="Georgia"/>
              <a:sym typeface="Georgia"/>
            </a:endParaRPr>
          </a:p>
          <a:p>
            <a:pPr marL="228600" marR="0" lvl="0" indent="-228600" algn="l" rtl="0">
              <a:lnSpc>
                <a:spcPct val="110000"/>
              </a:lnSpc>
              <a:spcBef>
                <a:spcPts val="0"/>
              </a:spcBef>
              <a:spcAft>
                <a:spcPts val="0"/>
              </a:spcAft>
              <a:buClr>
                <a:srgbClr val="C00000"/>
              </a:buClr>
              <a:buSzPts val="2000"/>
              <a:buFont typeface="Georgia"/>
              <a:buChar char="•"/>
            </a:pPr>
            <a:r>
              <a:rPr lang="en-US" sz="2000" b="1" u="none" strike="noStrike" cap="none" dirty="0">
                <a:solidFill>
                  <a:srgbClr val="C00000"/>
                </a:solidFill>
                <a:latin typeface="Georgia"/>
                <a:ea typeface="Georgia"/>
                <a:cs typeface="Georgia"/>
                <a:sym typeface="Georgia"/>
              </a:rPr>
              <a:t>Early Detection of ‘Brain Tumor’.</a:t>
            </a:r>
            <a:endParaRPr sz="2000" dirty="0">
              <a:latin typeface="Georgia"/>
              <a:ea typeface="Georgia"/>
              <a:cs typeface="Georgia"/>
              <a:sym typeface="Georgia"/>
            </a:endParaRPr>
          </a:p>
          <a:p>
            <a:pPr marL="228600" marR="0" lvl="0" indent="-101600" algn="l" rtl="0">
              <a:lnSpc>
                <a:spcPct val="110000"/>
              </a:lnSpc>
              <a:spcBef>
                <a:spcPts val="0"/>
              </a:spcBef>
              <a:spcAft>
                <a:spcPts val="0"/>
              </a:spcAft>
              <a:buClr>
                <a:schemeClr val="dk1"/>
              </a:buClr>
              <a:buSzPts val="2000"/>
              <a:buFont typeface="Arial"/>
              <a:buNone/>
            </a:pPr>
            <a:endParaRPr sz="2000" b="1" u="none" strike="noStrike" cap="none" dirty="0">
              <a:solidFill>
                <a:srgbClr val="C00000"/>
              </a:solidFill>
              <a:latin typeface="Georgia"/>
              <a:ea typeface="Georgia"/>
              <a:cs typeface="Georgia"/>
              <a:sym typeface="Georgia"/>
            </a:endParaRPr>
          </a:p>
          <a:p>
            <a:pPr marL="228600" marR="0" lvl="0" indent="-228600" algn="l" rtl="0">
              <a:lnSpc>
                <a:spcPct val="110000"/>
              </a:lnSpc>
              <a:spcBef>
                <a:spcPts val="0"/>
              </a:spcBef>
              <a:spcAft>
                <a:spcPts val="0"/>
              </a:spcAft>
              <a:buClr>
                <a:srgbClr val="C00000"/>
              </a:buClr>
              <a:buSzPts val="2000"/>
              <a:buFont typeface="Georgia"/>
              <a:buChar char="•"/>
            </a:pPr>
            <a:r>
              <a:rPr lang="en-US" sz="2000" b="1" u="none" strike="noStrike" cap="none" dirty="0">
                <a:solidFill>
                  <a:srgbClr val="C00000"/>
                </a:solidFill>
                <a:latin typeface="Georgia"/>
                <a:ea typeface="Georgia"/>
                <a:cs typeface="Georgia"/>
                <a:sym typeface="Georgia"/>
              </a:rPr>
              <a:t>Reduction of cost</a:t>
            </a:r>
            <a:endParaRPr sz="2000" dirty="0">
              <a:latin typeface="Georgia"/>
              <a:ea typeface="Georgia"/>
              <a:cs typeface="Georgia"/>
              <a:sym typeface="Georgia"/>
            </a:endParaRPr>
          </a:p>
          <a:p>
            <a:pPr marL="0" marR="0" lvl="0" indent="0" algn="l" rtl="0">
              <a:lnSpc>
                <a:spcPct val="90000"/>
              </a:lnSpc>
              <a:spcBef>
                <a:spcPts val="1000"/>
              </a:spcBef>
              <a:spcAft>
                <a:spcPts val="0"/>
              </a:spcAft>
              <a:buClr>
                <a:schemeClr val="dk1"/>
              </a:buClr>
              <a:buSzPts val="2800"/>
              <a:buFont typeface="Arial"/>
              <a:buNone/>
            </a:pPr>
            <a:endParaRPr sz="2000" u="none" strike="noStrike" cap="none" dirty="0">
              <a:solidFill>
                <a:schemeClr val="dk1"/>
              </a:solidFill>
              <a:latin typeface="Georgia"/>
              <a:ea typeface="Georgia"/>
              <a:cs typeface="Georgia"/>
              <a:sym typeface="Georgia"/>
            </a:endParaRPr>
          </a:p>
        </p:txBody>
      </p:sp>
      <p:pic>
        <p:nvPicPr>
          <p:cNvPr id="111" name="Google Shape;111;p15"/>
          <p:cNvPicPr preferRelativeResize="0"/>
          <p:nvPr/>
        </p:nvPicPr>
        <p:blipFill rotWithShape="1">
          <a:blip r:embed="rId4">
            <a:alphaModFix/>
          </a:blip>
          <a:srcRect/>
          <a:stretch/>
        </p:blipFill>
        <p:spPr>
          <a:xfrm>
            <a:off x="6996065" y="3224262"/>
            <a:ext cx="4497730" cy="2529973"/>
          </a:xfrm>
          <a:prstGeom prst="rect">
            <a:avLst/>
          </a:prstGeom>
          <a:noFill/>
          <a:ln>
            <a:noFill/>
          </a:ln>
        </p:spPr>
      </p:pic>
      <p:sp>
        <p:nvSpPr>
          <p:cNvPr id="112" name="Google Shape;112;p15"/>
          <p:cNvSpPr txBox="1"/>
          <p:nvPr/>
        </p:nvSpPr>
        <p:spPr>
          <a:xfrm>
            <a:off x="6305225" y="5785025"/>
            <a:ext cx="5886900" cy="4002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i="0" u="none" strike="noStrike" cap="none" dirty="0">
                <a:solidFill>
                  <a:srgbClr val="C00000"/>
                </a:solidFill>
                <a:latin typeface="Georgia"/>
                <a:ea typeface="Georgia"/>
                <a:cs typeface="Georgia"/>
                <a:sym typeface="Georgia"/>
              </a:rPr>
              <a:t>Fig 1.- MRI Scan (</a:t>
            </a:r>
            <a:r>
              <a:rPr lang="en-US" sz="2000" b="1" i="1" u="none" strike="noStrike" cap="none" dirty="0">
                <a:solidFill>
                  <a:srgbClr val="C00000"/>
                </a:solidFill>
                <a:latin typeface="Georgia"/>
                <a:ea typeface="Georgia"/>
                <a:cs typeface="Georgia"/>
                <a:sym typeface="Georgia"/>
              </a:rPr>
              <a:t>researchgate.com) </a:t>
            </a:r>
            <a:endParaRPr sz="1800" dirty="0">
              <a:solidFill>
                <a:srgbClr val="C00000"/>
              </a:solidFill>
              <a:latin typeface="Georgia"/>
              <a:ea typeface="Georgia"/>
              <a:cs typeface="Georgia"/>
              <a:sym typeface="Georgi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5"/>
          <p:cNvSpPr txBox="1">
            <a:spLocks noGrp="1"/>
          </p:cNvSpPr>
          <p:nvPr>
            <p:ph type="title"/>
          </p:nvPr>
        </p:nvSpPr>
        <p:spPr>
          <a:xfrm>
            <a:off x="0" y="192344"/>
            <a:ext cx="12192000" cy="881542"/>
          </a:xfrm>
          <a:prstGeom prst="rect">
            <a:avLst/>
          </a:prstGeom>
          <a:noFill/>
          <a:ln>
            <a:noFill/>
          </a:ln>
        </p:spPr>
        <p:txBody>
          <a:bodyPr spcFirstLastPara="1" wrap="square" lIns="91425" tIns="45700" rIns="91425" bIns="45700" anchor="ctr" anchorCtr="0">
            <a:normAutofit/>
          </a:bodyPr>
          <a:lstStyle/>
          <a:p>
            <a:pPr marL="0" lvl="0" indent="0" algn="ctr" rtl="0">
              <a:lnSpc>
                <a:spcPct val="11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Literature Survey</a:t>
            </a:r>
            <a:endParaRPr b="1" dirty="0">
              <a:solidFill>
                <a:srgbClr val="002060"/>
              </a:solidFill>
              <a:latin typeface="Georgia"/>
              <a:ea typeface="Georgia"/>
              <a:cs typeface="Georgia"/>
              <a:sym typeface="Georgia"/>
            </a:endParaRPr>
          </a:p>
        </p:txBody>
      </p:sp>
      <p:pic>
        <p:nvPicPr>
          <p:cNvPr id="106" name="Google Shape;106;p15"/>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107" name="Google Shape;107;p15"/>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108" name="Google Shape;108;p15"/>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109" name="Google Shape;109;p15"/>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4</a:t>
            </a:fld>
            <a:endParaRPr dirty="0">
              <a:latin typeface="Georgia"/>
              <a:ea typeface="Georgia"/>
              <a:cs typeface="Georgia"/>
              <a:sym typeface="Georgia"/>
            </a:endParaRPr>
          </a:p>
        </p:txBody>
      </p:sp>
      <p:graphicFrame>
        <p:nvGraphicFramePr>
          <p:cNvPr id="2" name="Table 2">
            <a:extLst>
              <a:ext uri="{FF2B5EF4-FFF2-40B4-BE49-F238E27FC236}">
                <a16:creationId xmlns:a16="http://schemas.microsoft.com/office/drawing/2014/main" id="{B72DF844-D6BF-4AC0-B342-624A34AA63F6}"/>
              </a:ext>
            </a:extLst>
          </p:cNvPr>
          <p:cNvGraphicFramePr>
            <a:graphicFrameLocks noGrp="1"/>
          </p:cNvGraphicFramePr>
          <p:nvPr>
            <p:extLst>
              <p:ext uri="{D42A27DB-BD31-4B8C-83A1-F6EECF244321}">
                <p14:modId xmlns:p14="http://schemas.microsoft.com/office/powerpoint/2010/main" val="1397521803"/>
              </p:ext>
            </p:extLst>
          </p:nvPr>
        </p:nvGraphicFramePr>
        <p:xfrm>
          <a:off x="565778" y="1309281"/>
          <a:ext cx="10824832" cy="5003110"/>
        </p:xfrm>
        <a:graphic>
          <a:graphicData uri="http://schemas.openxmlformats.org/drawingml/2006/table">
            <a:tbl>
              <a:tblPr firstRow="1" bandRow="1">
                <a:tableStyleId>{C07E0002-D4AD-407B-8A2A-876431C40246}</a:tableStyleId>
              </a:tblPr>
              <a:tblGrid>
                <a:gridCol w="2706208">
                  <a:extLst>
                    <a:ext uri="{9D8B030D-6E8A-4147-A177-3AD203B41FA5}">
                      <a16:colId xmlns:a16="http://schemas.microsoft.com/office/drawing/2014/main" val="469366364"/>
                    </a:ext>
                  </a:extLst>
                </a:gridCol>
                <a:gridCol w="2706208">
                  <a:extLst>
                    <a:ext uri="{9D8B030D-6E8A-4147-A177-3AD203B41FA5}">
                      <a16:colId xmlns:a16="http://schemas.microsoft.com/office/drawing/2014/main" val="1588822646"/>
                    </a:ext>
                  </a:extLst>
                </a:gridCol>
                <a:gridCol w="2706208">
                  <a:extLst>
                    <a:ext uri="{9D8B030D-6E8A-4147-A177-3AD203B41FA5}">
                      <a16:colId xmlns:a16="http://schemas.microsoft.com/office/drawing/2014/main" val="1693199709"/>
                    </a:ext>
                  </a:extLst>
                </a:gridCol>
                <a:gridCol w="2706208">
                  <a:extLst>
                    <a:ext uri="{9D8B030D-6E8A-4147-A177-3AD203B41FA5}">
                      <a16:colId xmlns:a16="http://schemas.microsoft.com/office/drawing/2014/main" val="2051834576"/>
                    </a:ext>
                  </a:extLst>
                </a:gridCol>
              </a:tblGrid>
              <a:tr h="716340">
                <a:tc>
                  <a:txBody>
                    <a:bodyPr/>
                    <a:lstStyle/>
                    <a:p>
                      <a:pPr algn="ctr"/>
                      <a:r>
                        <a:rPr lang="en-US" sz="2800" dirty="0">
                          <a:solidFill>
                            <a:schemeClr val="bg1"/>
                          </a:solidFill>
                        </a:rPr>
                        <a:t>Name</a:t>
                      </a:r>
                    </a:p>
                  </a:txBody>
                  <a:tcPr/>
                </a:tc>
                <a:tc>
                  <a:txBody>
                    <a:bodyPr/>
                    <a:lstStyle/>
                    <a:p>
                      <a:pPr algn="ctr"/>
                      <a:r>
                        <a:rPr lang="en-US" sz="2800" dirty="0">
                          <a:solidFill>
                            <a:schemeClr val="bg1"/>
                          </a:solidFill>
                        </a:rPr>
                        <a:t>Citation</a:t>
                      </a:r>
                    </a:p>
                  </a:txBody>
                  <a:tcPr/>
                </a:tc>
                <a:tc>
                  <a:txBody>
                    <a:bodyPr/>
                    <a:lstStyle/>
                    <a:p>
                      <a:pPr algn="ctr"/>
                      <a:r>
                        <a:rPr lang="en-US" sz="2800" dirty="0">
                          <a:solidFill>
                            <a:schemeClr val="bg1"/>
                          </a:solidFill>
                        </a:rPr>
                        <a:t>Author</a:t>
                      </a:r>
                    </a:p>
                  </a:txBody>
                  <a:tcPr/>
                </a:tc>
                <a:tc>
                  <a:txBody>
                    <a:bodyPr/>
                    <a:lstStyle/>
                    <a:p>
                      <a:pPr algn="ctr"/>
                      <a:r>
                        <a:rPr lang="en-US" sz="2800" dirty="0">
                          <a:solidFill>
                            <a:schemeClr val="bg1"/>
                          </a:solidFill>
                        </a:rPr>
                        <a:t>Method</a:t>
                      </a:r>
                    </a:p>
                  </a:txBody>
                  <a:tcPr/>
                </a:tc>
                <a:extLst>
                  <a:ext uri="{0D108BD9-81ED-4DB2-BD59-A6C34878D82A}">
                    <a16:rowId xmlns:a16="http://schemas.microsoft.com/office/drawing/2014/main" val="598237639"/>
                  </a:ext>
                </a:extLst>
              </a:tr>
              <a:tr h="865693">
                <a:tc>
                  <a:txBody>
                    <a:bodyPr/>
                    <a:lstStyle/>
                    <a:p>
                      <a:r>
                        <a:rPr lang="en-US" sz="1400" b="0" i="0" u="none" strike="noStrike" cap="none" baseline="0" dirty="0">
                          <a:solidFill>
                            <a:schemeClr val="dk1"/>
                          </a:solidFill>
                          <a:latin typeface="Calibri"/>
                          <a:ea typeface="Calibri"/>
                          <a:cs typeface="Calibri"/>
                          <a:sym typeface="Arial"/>
                        </a:rPr>
                        <a:t>Brain </a:t>
                      </a:r>
                      <a:r>
                        <a:rPr lang="en-US" sz="1400" b="0" i="0" u="none" strike="noStrike" cap="none" baseline="0" dirty="0" err="1">
                          <a:solidFill>
                            <a:schemeClr val="dk1"/>
                          </a:solidFill>
                          <a:latin typeface="Calibri"/>
                          <a:ea typeface="Calibri"/>
                          <a:cs typeface="Calibri"/>
                          <a:sym typeface="Arial"/>
                        </a:rPr>
                        <a:t>Tumour</a:t>
                      </a:r>
                      <a:r>
                        <a:rPr lang="en-US" sz="1400" b="0" i="0" u="none" strike="noStrike" cap="none" baseline="0" dirty="0">
                          <a:solidFill>
                            <a:schemeClr val="dk1"/>
                          </a:solidFill>
                          <a:latin typeface="Calibri"/>
                          <a:ea typeface="Calibri"/>
                          <a:cs typeface="Calibri"/>
                          <a:sym typeface="Arial"/>
                        </a:rPr>
                        <a:t> Detection Using Deep Learning</a:t>
                      </a:r>
                      <a:endParaRPr lang="en-US" dirty="0"/>
                    </a:p>
                  </a:txBody>
                  <a:tcPr/>
                </a:tc>
                <a:tc>
                  <a:txBody>
                    <a:bodyPr/>
                    <a:lstStyle/>
                    <a:p>
                      <a:r>
                        <a:rPr lang="en-US" sz="1400" b="0" i="1" u="none" strike="noStrike" cap="none" baseline="0" dirty="0">
                          <a:solidFill>
                            <a:schemeClr val="dk1"/>
                          </a:solidFill>
                          <a:latin typeface="Calibri"/>
                          <a:ea typeface="Calibri"/>
                          <a:cs typeface="Calibri"/>
                          <a:sym typeface="Arial"/>
                        </a:rPr>
                        <a:t>Seventh Interna-</a:t>
                      </a:r>
                    </a:p>
                    <a:p>
                      <a:r>
                        <a:rPr lang="en-US" sz="1400" b="0" i="1" u="none" strike="noStrike" cap="none" baseline="0" dirty="0" err="1">
                          <a:solidFill>
                            <a:schemeClr val="dk1"/>
                          </a:solidFill>
                          <a:latin typeface="Calibri"/>
                          <a:ea typeface="Calibri"/>
                          <a:cs typeface="Calibri"/>
                          <a:sym typeface="Arial"/>
                        </a:rPr>
                        <a:t>tional</a:t>
                      </a:r>
                      <a:r>
                        <a:rPr lang="en-US" sz="1400" b="0" i="1" u="none" strike="noStrike" cap="none" baseline="0" dirty="0">
                          <a:solidFill>
                            <a:schemeClr val="dk1"/>
                          </a:solidFill>
                          <a:latin typeface="Calibri"/>
                          <a:ea typeface="Calibri"/>
                          <a:cs typeface="Calibri"/>
                          <a:sym typeface="Arial"/>
                        </a:rPr>
                        <a:t> conference on Bio Signals, Images, and Instrumentation (ICBSII)</a:t>
                      </a:r>
                      <a:r>
                        <a:rPr lang="en-US" sz="1400" b="0" i="0" u="none" strike="noStrike" cap="none" baseline="0" dirty="0">
                          <a:solidFill>
                            <a:schemeClr val="dk1"/>
                          </a:solidFill>
                          <a:latin typeface="Calibri"/>
                          <a:ea typeface="Calibri"/>
                          <a:cs typeface="Calibri"/>
                          <a:sym typeface="Arial"/>
                        </a:rPr>
                        <a:t>, 2021</a:t>
                      </a:r>
                      <a:endParaRPr lang="en-US" dirty="0"/>
                    </a:p>
                  </a:txBody>
                  <a:tcPr/>
                </a:tc>
                <a:tc>
                  <a:txBody>
                    <a:bodyPr/>
                    <a:lstStyle/>
                    <a:p>
                      <a:r>
                        <a:rPr lang="en-US" sz="1400" b="0" i="0" u="none" strike="noStrike" cap="none" baseline="0" dirty="0" err="1">
                          <a:solidFill>
                            <a:schemeClr val="dk1"/>
                          </a:solidFill>
                          <a:latin typeface="Calibri"/>
                          <a:ea typeface="Calibri"/>
                          <a:cs typeface="Calibri"/>
                          <a:sym typeface="Arial"/>
                        </a:rPr>
                        <a:t>Avigyan</a:t>
                      </a:r>
                      <a:r>
                        <a:rPr lang="en-US" sz="1400" b="0" i="0" u="none" strike="noStrike" cap="none" baseline="0" dirty="0">
                          <a:solidFill>
                            <a:schemeClr val="dk1"/>
                          </a:solidFill>
                          <a:latin typeface="Calibri"/>
                          <a:ea typeface="Calibri"/>
                          <a:cs typeface="Calibri"/>
                          <a:sym typeface="Arial"/>
                        </a:rPr>
                        <a:t> Sinha, Aneesh R P, Malavika Suresh, </a:t>
                      </a:r>
                      <a:r>
                        <a:rPr lang="en-US" sz="1400" b="0" i="0" u="none" strike="noStrike" cap="none" baseline="0" dirty="0" err="1">
                          <a:solidFill>
                            <a:schemeClr val="dk1"/>
                          </a:solidFill>
                          <a:latin typeface="Calibri"/>
                          <a:ea typeface="Calibri"/>
                          <a:cs typeface="Calibri"/>
                          <a:sym typeface="Arial"/>
                        </a:rPr>
                        <a:t>Nitha</a:t>
                      </a:r>
                      <a:r>
                        <a:rPr lang="en-US" sz="1400" b="0" i="0" u="none" strike="noStrike" cap="none" baseline="0" dirty="0">
                          <a:solidFill>
                            <a:schemeClr val="dk1"/>
                          </a:solidFill>
                          <a:latin typeface="Calibri"/>
                          <a:ea typeface="Calibri"/>
                          <a:cs typeface="Calibri"/>
                          <a:sym typeface="Arial"/>
                        </a:rPr>
                        <a:t> Mohan R, </a:t>
                      </a:r>
                      <a:r>
                        <a:rPr lang="en-US" sz="1400" b="0" i="0" u="none" strike="noStrike" cap="none" baseline="0" dirty="0" err="1">
                          <a:solidFill>
                            <a:schemeClr val="dk1"/>
                          </a:solidFill>
                          <a:latin typeface="Calibri"/>
                          <a:ea typeface="Calibri"/>
                          <a:cs typeface="Calibri"/>
                          <a:sym typeface="Arial"/>
                        </a:rPr>
                        <a:t>Abinaya</a:t>
                      </a:r>
                      <a:r>
                        <a:rPr lang="en-US" sz="1400" b="0" i="0" u="none" strike="noStrike" cap="none" baseline="0" dirty="0">
                          <a:solidFill>
                            <a:schemeClr val="dk1"/>
                          </a:solidFill>
                          <a:latin typeface="Calibri"/>
                          <a:ea typeface="Calibri"/>
                          <a:cs typeface="Calibri"/>
                          <a:sym typeface="Arial"/>
                        </a:rPr>
                        <a:t> D, Ash-</a:t>
                      </a:r>
                    </a:p>
                    <a:p>
                      <a:r>
                        <a:rPr lang="en-US" sz="1400" b="0" i="0" u="none" strike="noStrike" cap="none" baseline="0" dirty="0">
                          <a:solidFill>
                            <a:schemeClr val="dk1"/>
                          </a:solidFill>
                          <a:latin typeface="Calibri"/>
                          <a:ea typeface="Calibri"/>
                          <a:cs typeface="Calibri"/>
                          <a:sym typeface="Arial"/>
                        </a:rPr>
                        <a:t>win G </a:t>
                      </a:r>
                      <a:r>
                        <a:rPr lang="en-US" sz="1400" b="0" i="0" u="none" strike="noStrike" cap="none" baseline="0" dirty="0" err="1">
                          <a:solidFill>
                            <a:schemeClr val="dk1"/>
                          </a:solidFill>
                          <a:latin typeface="Calibri"/>
                          <a:ea typeface="Calibri"/>
                          <a:cs typeface="Calibri"/>
                          <a:sym typeface="Arial"/>
                        </a:rPr>
                        <a:t>Singerji</a:t>
                      </a:r>
                      <a:endParaRPr lang="en-US" dirty="0"/>
                    </a:p>
                  </a:txBody>
                  <a:tcPr/>
                </a:tc>
                <a:tc>
                  <a:txBody>
                    <a:bodyPr/>
                    <a:lstStyle/>
                    <a:p>
                      <a:r>
                        <a:rPr lang="en-US" dirty="0"/>
                        <a:t>Deep Learning</a:t>
                      </a:r>
                    </a:p>
                  </a:txBody>
                  <a:tcPr/>
                </a:tc>
                <a:extLst>
                  <a:ext uri="{0D108BD9-81ED-4DB2-BD59-A6C34878D82A}">
                    <a16:rowId xmlns:a16="http://schemas.microsoft.com/office/drawing/2014/main" val="1939744879"/>
                  </a:ext>
                </a:extLst>
              </a:tr>
              <a:tr h="1061172">
                <a:tc>
                  <a:txBody>
                    <a:bodyPr/>
                    <a:lstStyle/>
                    <a:p>
                      <a:r>
                        <a:rPr lang="en-US" sz="1400" b="0" i="0" u="none" strike="noStrike" cap="none" baseline="0" dirty="0">
                          <a:solidFill>
                            <a:schemeClr val="dk1"/>
                          </a:solidFill>
                          <a:latin typeface="Calibri"/>
                          <a:ea typeface="Calibri"/>
                          <a:cs typeface="Calibri"/>
                          <a:sym typeface="Arial"/>
                        </a:rPr>
                        <a:t>Pathways from symptoms to medical care: a descriptive study of symptom development and obstacles to early diagnosis in brain </a:t>
                      </a:r>
                      <a:r>
                        <a:rPr lang="en-US" sz="1400" b="0" i="0" u="none" strike="noStrike" cap="none" baseline="0" dirty="0" err="1">
                          <a:solidFill>
                            <a:schemeClr val="dk1"/>
                          </a:solidFill>
                          <a:latin typeface="Calibri"/>
                          <a:ea typeface="Calibri"/>
                          <a:cs typeface="Calibri"/>
                          <a:sym typeface="Arial"/>
                        </a:rPr>
                        <a:t>tumour</a:t>
                      </a:r>
                      <a:r>
                        <a:rPr lang="en-US" sz="1400" b="0" i="0" u="none" strike="noStrike" cap="none" baseline="0" dirty="0">
                          <a:solidFill>
                            <a:schemeClr val="dk1"/>
                          </a:solidFill>
                          <a:latin typeface="Calibri"/>
                          <a:ea typeface="Calibri"/>
                          <a:cs typeface="Calibri"/>
                          <a:sym typeface="Arial"/>
                        </a:rPr>
                        <a:t> patients</a:t>
                      </a:r>
                      <a:endParaRPr lang="en-US" dirty="0"/>
                    </a:p>
                  </a:txBody>
                  <a:tcPr/>
                </a:tc>
                <a:tc>
                  <a:txBody>
                    <a:bodyPr/>
                    <a:lstStyle/>
                    <a:p>
                      <a:r>
                        <a:rPr lang="en-US" sz="1400" b="0" i="1" u="none" strike="noStrike" cap="none" baseline="0" dirty="0">
                          <a:solidFill>
                            <a:schemeClr val="dk1"/>
                          </a:solidFill>
                          <a:latin typeface="Calibri"/>
                          <a:ea typeface="Calibri"/>
                          <a:cs typeface="Calibri"/>
                          <a:sym typeface="Arial"/>
                        </a:rPr>
                        <a:t>Family</a:t>
                      </a:r>
                    </a:p>
                    <a:p>
                      <a:r>
                        <a:rPr lang="en-US" sz="1400" b="0" i="1" u="none" strike="noStrike" cap="none" baseline="0" dirty="0">
                          <a:solidFill>
                            <a:schemeClr val="dk1"/>
                          </a:solidFill>
                          <a:latin typeface="Calibri"/>
                          <a:ea typeface="Calibri"/>
                          <a:cs typeface="Calibri"/>
                          <a:sym typeface="Arial"/>
                        </a:rPr>
                        <a:t>Practice, Volume 16, Issue 2, April 1999, Pages 143148</a:t>
                      </a:r>
                      <a:endParaRPr lang="en-US" dirty="0"/>
                    </a:p>
                  </a:txBody>
                  <a:tcPr/>
                </a:tc>
                <a:tc>
                  <a:txBody>
                    <a:bodyPr/>
                    <a:lstStyle/>
                    <a:p>
                      <a:r>
                        <a:rPr lang="sv-SE" sz="1400" b="0" i="0" u="none" strike="noStrike" cap="none" baseline="0" dirty="0">
                          <a:solidFill>
                            <a:schemeClr val="dk1"/>
                          </a:solidFill>
                          <a:latin typeface="Calibri"/>
                          <a:ea typeface="Calibri"/>
                          <a:cs typeface="Calibri"/>
                          <a:sym typeface="Arial"/>
                        </a:rPr>
                        <a:t>Pr Salander, A Tommy Bergenheim, Katarina Hamberg, Roger Henriksson</a:t>
                      </a:r>
                      <a:endParaRPr lang="en-US" dirty="0"/>
                    </a:p>
                  </a:txBody>
                  <a:tcPr/>
                </a:tc>
                <a:tc>
                  <a:txBody>
                    <a:bodyPr/>
                    <a:lstStyle/>
                    <a:p>
                      <a:r>
                        <a:rPr lang="en-US" dirty="0"/>
                        <a:t>Image Segmentation</a:t>
                      </a:r>
                    </a:p>
                  </a:txBody>
                  <a:tcPr/>
                </a:tc>
                <a:extLst>
                  <a:ext uri="{0D108BD9-81ED-4DB2-BD59-A6C34878D82A}">
                    <a16:rowId xmlns:a16="http://schemas.microsoft.com/office/drawing/2014/main" val="3774522613"/>
                  </a:ext>
                </a:extLst>
              </a:tr>
              <a:tr h="716340">
                <a:tc>
                  <a:txBody>
                    <a:bodyPr/>
                    <a:lstStyle/>
                    <a:p>
                      <a:r>
                        <a:rPr lang="en-US" sz="1400" b="0" i="0" u="none" strike="noStrike" cap="none" baseline="0" dirty="0">
                          <a:solidFill>
                            <a:schemeClr val="dk1"/>
                          </a:solidFill>
                          <a:latin typeface="Calibri"/>
                          <a:ea typeface="Calibri"/>
                          <a:cs typeface="Calibri"/>
                          <a:sym typeface="Arial"/>
                        </a:rPr>
                        <a:t>Brain </a:t>
                      </a:r>
                      <a:r>
                        <a:rPr lang="en-US" sz="1400" b="0" i="0" u="none" strike="noStrike" cap="none" baseline="0" dirty="0" err="1">
                          <a:solidFill>
                            <a:schemeClr val="dk1"/>
                          </a:solidFill>
                          <a:latin typeface="Calibri"/>
                          <a:ea typeface="Calibri"/>
                          <a:cs typeface="Calibri"/>
                          <a:sym typeface="Arial"/>
                        </a:rPr>
                        <a:t>tumours</a:t>
                      </a:r>
                      <a:r>
                        <a:rPr lang="en-US" sz="1400" b="0" i="0" u="none" strike="noStrike" cap="none" baseline="0" dirty="0">
                          <a:solidFill>
                            <a:schemeClr val="dk1"/>
                          </a:solidFill>
                          <a:latin typeface="Calibri"/>
                          <a:ea typeface="Calibri"/>
                          <a:cs typeface="Calibri"/>
                          <a:sym typeface="Arial"/>
                        </a:rPr>
                        <a:t>: incidence, survival, and </a:t>
                      </a:r>
                      <a:r>
                        <a:rPr lang="en-US" sz="1400" b="0" i="0" u="none" strike="noStrike" cap="none" baseline="0" dirty="0" err="1">
                          <a:solidFill>
                            <a:schemeClr val="dk1"/>
                          </a:solidFill>
                          <a:latin typeface="Calibri"/>
                          <a:ea typeface="Calibri"/>
                          <a:cs typeface="Calibri"/>
                          <a:sym typeface="Arial"/>
                        </a:rPr>
                        <a:t>aetiology</a:t>
                      </a:r>
                      <a:endParaRPr lang="en-US" dirty="0"/>
                    </a:p>
                  </a:txBody>
                  <a:tcPr/>
                </a:tc>
                <a:tc>
                  <a:txBody>
                    <a:bodyPr/>
                    <a:lstStyle/>
                    <a:p>
                      <a:r>
                        <a:rPr lang="en-US" sz="1400" b="0" i="1" u="none" strike="noStrike" cap="none" baseline="0" dirty="0">
                          <a:solidFill>
                            <a:schemeClr val="dk1"/>
                          </a:solidFill>
                          <a:latin typeface="Calibri"/>
                          <a:ea typeface="Calibri"/>
                          <a:cs typeface="Calibri"/>
                          <a:sym typeface="Arial"/>
                        </a:rPr>
                        <a:t>Journal of</a:t>
                      </a:r>
                    </a:p>
                    <a:p>
                      <a:r>
                        <a:rPr lang="en-US" sz="1400" b="0" i="1" u="none" strike="noStrike" cap="none" baseline="0" dirty="0">
                          <a:solidFill>
                            <a:schemeClr val="dk1"/>
                          </a:solidFill>
                          <a:latin typeface="Calibri"/>
                          <a:ea typeface="Calibri"/>
                          <a:cs typeface="Calibri"/>
                          <a:sym typeface="Arial"/>
                        </a:rPr>
                        <a:t>Neurology, Neurosurgery &amp; Psychiatry 2004</a:t>
                      </a:r>
                      <a:endParaRPr lang="en-US" dirty="0"/>
                    </a:p>
                  </a:txBody>
                  <a:tcPr/>
                </a:tc>
                <a:tc>
                  <a:txBody>
                    <a:bodyPr/>
                    <a:lstStyle/>
                    <a:p>
                      <a:r>
                        <a:rPr lang="en-US" sz="1400" b="0" i="0" u="none" strike="noStrike" cap="none" baseline="0" dirty="0">
                          <a:solidFill>
                            <a:schemeClr val="dk1"/>
                          </a:solidFill>
                          <a:latin typeface="Calibri"/>
                          <a:ea typeface="Calibri"/>
                          <a:cs typeface="Calibri"/>
                          <a:sym typeface="Arial"/>
                        </a:rPr>
                        <a:t>McKinney PA,</a:t>
                      </a:r>
                      <a:endParaRPr lang="en-US" dirty="0"/>
                    </a:p>
                  </a:txBody>
                  <a:tcPr/>
                </a:tc>
                <a:tc>
                  <a:txBody>
                    <a:bodyPr/>
                    <a:lstStyle/>
                    <a:p>
                      <a:r>
                        <a:rPr lang="en-US" dirty="0"/>
                        <a:t>Image </a:t>
                      </a:r>
                      <a:r>
                        <a:rPr lang="en-US" dirty="0" err="1"/>
                        <a:t>Segmenatation</a:t>
                      </a:r>
                      <a:endParaRPr lang="en-US" dirty="0"/>
                    </a:p>
                  </a:txBody>
                  <a:tcPr/>
                </a:tc>
                <a:extLst>
                  <a:ext uri="{0D108BD9-81ED-4DB2-BD59-A6C34878D82A}">
                    <a16:rowId xmlns:a16="http://schemas.microsoft.com/office/drawing/2014/main" val="2862575433"/>
                  </a:ext>
                </a:extLst>
              </a:tr>
              <a:tr h="1452130">
                <a:tc>
                  <a:txBody>
                    <a:bodyPr/>
                    <a:lstStyle/>
                    <a:p>
                      <a:r>
                        <a:rPr lang="en-US" sz="1400" b="0" i="0" u="none" strike="noStrike" cap="none" baseline="0" dirty="0">
                          <a:solidFill>
                            <a:schemeClr val="dk1"/>
                          </a:solidFill>
                          <a:latin typeface="Calibri"/>
                          <a:ea typeface="Calibri"/>
                          <a:cs typeface="Calibri"/>
                          <a:sym typeface="Arial"/>
                        </a:rPr>
                        <a:t>Brain Tumor Analysis Empowered with Deep Learning: A Review,</a:t>
                      </a:r>
                    </a:p>
                    <a:p>
                      <a:r>
                        <a:rPr lang="en-US" sz="1400" b="0" i="0" u="none" strike="noStrike" cap="none" baseline="0" dirty="0">
                          <a:solidFill>
                            <a:schemeClr val="dk1"/>
                          </a:solidFill>
                          <a:latin typeface="Calibri"/>
                          <a:ea typeface="Calibri"/>
                          <a:cs typeface="Calibri"/>
                          <a:sym typeface="Arial"/>
                        </a:rPr>
                        <a:t>Taxonomy, and Future Challenges</a:t>
                      </a:r>
                      <a:endParaRPr lang="en-US" dirty="0"/>
                    </a:p>
                  </a:txBody>
                  <a:tcPr/>
                </a:tc>
                <a:tc>
                  <a:txBody>
                    <a:bodyPr/>
                    <a:lstStyle/>
                    <a:p>
                      <a:r>
                        <a:rPr lang="en-US" sz="1400" b="0" i="1" u="none" strike="noStrike" cap="none" baseline="0" dirty="0">
                          <a:solidFill>
                            <a:schemeClr val="dk1"/>
                          </a:solidFill>
                          <a:latin typeface="Calibri"/>
                          <a:ea typeface="Calibri"/>
                          <a:cs typeface="Calibri"/>
                          <a:sym typeface="Arial"/>
                        </a:rPr>
                        <a:t>Brain Sci.</a:t>
                      </a:r>
                      <a:r>
                        <a:rPr lang="en-US" sz="1400" b="0" i="0" u="none" strike="noStrike" cap="none" baseline="0" dirty="0">
                          <a:solidFill>
                            <a:schemeClr val="dk1"/>
                          </a:solidFill>
                          <a:latin typeface="Calibri"/>
                          <a:ea typeface="Calibri"/>
                          <a:cs typeface="Calibri"/>
                          <a:sym typeface="Arial"/>
                        </a:rPr>
                        <a:t>2020</a:t>
                      </a:r>
                      <a:endParaRPr lang="en-US" dirty="0"/>
                    </a:p>
                  </a:txBody>
                  <a:tcPr/>
                </a:tc>
                <a:tc>
                  <a:txBody>
                    <a:bodyPr/>
                    <a:lstStyle/>
                    <a:p>
                      <a:pPr algn="l"/>
                      <a:r>
                        <a:rPr lang="en-US" sz="1400" b="0" i="0" u="none" strike="noStrike" cap="none" baseline="0" dirty="0">
                          <a:solidFill>
                            <a:schemeClr val="dk1"/>
                          </a:solidFill>
                          <a:latin typeface="Calibri"/>
                          <a:ea typeface="Calibri"/>
                          <a:cs typeface="Calibri"/>
                          <a:sym typeface="Arial"/>
                        </a:rPr>
                        <a:t>Muhammad Waqas Nadeem, Mohammed A. Al </a:t>
                      </a:r>
                      <a:r>
                        <a:rPr lang="en-US" sz="1400" b="0" i="0" u="none" strike="noStrike" cap="none" baseline="0" dirty="0" err="1">
                          <a:solidFill>
                            <a:schemeClr val="dk1"/>
                          </a:solidFill>
                          <a:latin typeface="Calibri"/>
                          <a:ea typeface="Calibri"/>
                          <a:cs typeface="Calibri"/>
                          <a:sym typeface="Arial"/>
                        </a:rPr>
                        <a:t>Ghamdi</a:t>
                      </a:r>
                      <a:r>
                        <a:rPr lang="en-US" sz="1400" b="0" i="0" u="none" strike="noStrike" cap="none" baseline="0" dirty="0">
                          <a:solidFill>
                            <a:schemeClr val="dk1"/>
                          </a:solidFill>
                          <a:latin typeface="Calibri"/>
                          <a:ea typeface="Calibri"/>
                          <a:cs typeface="Calibri"/>
                          <a:sym typeface="Arial"/>
                        </a:rPr>
                        <a:t>, Muzammil </a:t>
                      </a:r>
                      <a:r>
                        <a:rPr lang="en-US" sz="1400" b="0" i="0" u="none" strike="noStrike" cap="none" baseline="0" dirty="0" err="1">
                          <a:solidFill>
                            <a:schemeClr val="dk1"/>
                          </a:solidFill>
                          <a:latin typeface="Calibri"/>
                          <a:ea typeface="Calibri"/>
                          <a:cs typeface="Calibri"/>
                          <a:sym typeface="Arial"/>
                        </a:rPr>
                        <a:t>Hussain,Muhammad</a:t>
                      </a:r>
                      <a:r>
                        <a:rPr lang="en-US" sz="1400" b="0" i="0" u="none" strike="noStrike" cap="none" baseline="0" dirty="0">
                          <a:solidFill>
                            <a:schemeClr val="dk1"/>
                          </a:solidFill>
                          <a:latin typeface="Calibri"/>
                          <a:ea typeface="Calibri"/>
                          <a:cs typeface="Calibri"/>
                          <a:sym typeface="Arial"/>
                        </a:rPr>
                        <a:t> Adnan Khan, Khalid Masood Khan, Sultan H. </a:t>
                      </a:r>
                      <a:r>
                        <a:rPr lang="en-US" sz="1400" b="0" i="0" u="none" strike="noStrike" cap="none" baseline="0" dirty="0" err="1">
                          <a:solidFill>
                            <a:schemeClr val="dk1"/>
                          </a:solidFill>
                          <a:latin typeface="Calibri"/>
                          <a:ea typeface="Calibri"/>
                          <a:cs typeface="Calibri"/>
                          <a:sym typeface="Arial"/>
                        </a:rPr>
                        <a:t>Almotiri</a:t>
                      </a:r>
                      <a:r>
                        <a:rPr lang="en-US" sz="1400" b="0" i="0" u="none" strike="noStrike" cap="none" baseline="0" dirty="0">
                          <a:solidFill>
                            <a:schemeClr val="dk1"/>
                          </a:solidFill>
                          <a:latin typeface="Calibri"/>
                          <a:ea typeface="Calibri"/>
                          <a:cs typeface="Calibri"/>
                          <a:sym typeface="Arial"/>
                        </a:rPr>
                        <a:t> and Suhail Ashfaq Butt</a:t>
                      </a:r>
                      <a:endParaRPr lang="en-US" dirty="0"/>
                    </a:p>
                  </a:txBody>
                  <a:tcPr/>
                </a:tc>
                <a:tc>
                  <a:txBody>
                    <a:bodyPr/>
                    <a:lstStyle/>
                    <a:p>
                      <a:r>
                        <a:rPr lang="en-US" dirty="0"/>
                        <a:t>Deep Learning</a:t>
                      </a:r>
                    </a:p>
                  </a:txBody>
                  <a:tcPr/>
                </a:tc>
                <a:extLst>
                  <a:ext uri="{0D108BD9-81ED-4DB2-BD59-A6C34878D82A}">
                    <a16:rowId xmlns:a16="http://schemas.microsoft.com/office/drawing/2014/main" val="3197911968"/>
                  </a:ext>
                </a:extLst>
              </a:tr>
            </a:tbl>
          </a:graphicData>
        </a:graphic>
      </p:graphicFrame>
    </p:spTree>
    <p:extLst>
      <p:ext uri="{BB962C8B-B14F-4D97-AF65-F5344CB8AC3E}">
        <p14:creationId xmlns:p14="http://schemas.microsoft.com/office/powerpoint/2010/main" val="42866035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5"/>
          <p:cNvSpPr txBox="1">
            <a:spLocks noGrp="1"/>
          </p:cNvSpPr>
          <p:nvPr>
            <p:ph type="title"/>
          </p:nvPr>
        </p:nvSpPr>
        <p:spPr>
          <a:xfrm>
            <a:off x="0" y="192344"/>
            <a:ext cx="12192000" cy="881542"/>
          </a:xfrm>
          <a:prstGeom prst="rect">
            <a:avLst/>
          </a:prstGeom>
          <a:noFill/>
          <a:ln>
            <a:noFill/>
          </a:ln>
        </p:spPr>
        <p:txBody>
          <a:bodyPr spcFirstLastPara="1" wrap="square" lIns="91425" tIns="45700" rIns="91425" bIns="45700" anchor="ctr" anchorCtr="0">
            <a:normAutofit/>
          </a:bodyPr>
          <a:lstStyle/>
          <a:p>
            <a:pPr marL="0" lvl="0" indent="0" algn="ctr" rtl="0">
              <a:lnSpc>
                <a:spcPct val="11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Literature Survey</a:t>
            </a:r>
            <a:endParaRPr b="1" dirty="0">
              <a:solidFill>
                <a:srgbClr val="002060"/>
              </a:solidFill>
              <a:latin typeface="Georgia"/>
              <a:ea typeface="Georgia"/>
              <a:cs typeface="Georgia"/>
              <a:sym typeface="Georgia"/>
            </a:endParaRPr>
          </a:p>
        </p:txBody>
      </p:sp>
      <p:pic>
        <p:nvPicPr>
          <p:cNvPr id="106" name="Google Shape;106;p15"/>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107" name="Google Shape;107;p15"/>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108" name="Google Shape;108;p15"/>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109" name="Google Shape;109;p15"/>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5</a:t>
            </a:fld>
            <a:endParaRPr dirty="0">
              <a:latin typeface="Georgia"/>
              <a:ea typeface="Georgia"/>
              <a:cs typeface="Georgia"/>
              <a:sym typeface="Georgia"/>
            </a:endParaRPr>
          </a:p>
        </p:txBody>
      </p:sp>
      <p:graphicFrame>
        <p:nvGraphicFramePr>
          <p:cNvPr id="2" name="Table 2">
            <a:extLst>
              <a:ext uri="{FF2B5EF4-FFF2-40B4-BE49-F238E27FC236}">
                <a16:creationId xmlns:a16="http://schemas.microsoft.com/office/drawing/2014/main" id="{B72DF844-D6BF-4AC0-B342-624A34AA63F6}"/>
              </a:ext>
            </a:extLst>
          </p:cNvPr>
          <p:cNvGraphicFramePr>
            <a:graphicFrameLocks noGrp="1"/>
          </p:cNvGraphicFramePr>
          <p:nvPr>
            <p:extLst>
              <p:ext uri="{D42A27DB-BD31-4B8C-83A1-F6EECF244321}">
                <p14:modId xmlns:p14="http://schemas.microsoft.com/office/powerpoint/2010/main" val="3523878821"/>
              </p:ext>
            </p:extLst>
          </p:nvPr>
        </p:nvGraphicFramePr>
        <p:xfrm>
          <a:off x="668963" y="1628572"/>
          <a:ext cx="10824832" cy="4554328"/>
        </p:xfrm>
        <a:graphic>
          <a:graphicData uri="http://schemas.openxmlformats.org/drawingml/2006/table">
            <a:tbl>
              <a:tblPr firstRow="1" bandRow="1">
                <a:tableStyleId>{C07E0002-D4AD-407B-8A2A-876431C40246}</a:tableStyleId>
              </a:tblPr>
              <a:tblGrid>
                <a:gridCol w="2706208">
                  <a:extLst>
                    <a:ext uri="{9D8B030D-6E8A-4147-A177-3AD203B41FA5}">
                      <a16:colId xmlns:a16="http://schemas.microsoft.com/office/drawing/2014/main" val="469366364"/>
                    </a:ext>
                  </a:extLst>
                </a:gridCol>
                <a:gridCol w="2706208">
                  <a:extLst>
                    <a:ext uri="{9D8B030D-6E8A-4147-A177-3AD203B41FA5}">
                      <a16:colId xmlns:a16="http://schemas.microsoft.com/office/drawing/2014/main" val="1588822646"/>
                    </a:ext>
                  </a:extLst>
                </a:gridCol>
                <a:gridCol w="2706208">
                  <a:extLst>
                    <a:ext uri="{9D8B030D-6E8A-4147-A177-3AD203B41FA5}">
                      <a16:colId xmlns:a16="http://schemas.microsoft.com/office/drawing/2014/main" val="1693199709"/>
                    </a:ext>
                  </a:extLst>
                </a:gridCol>
                <a:gridCol w="2706208">
                  <a:extLst>
                    <a:ext uri="{9D8B030D-6E8A-4147-A177-3AD203B41FA5}">
                      <a16:colId xmlns:a16="http://schemas.microsoft.com/office/drawing/2014/main" val="2051834576"/>
                    </a:ext>
                  </a:extLst>
                </a:gridCol>
              </a:tblGrid>
              <a:tr h="859844">
                <a:tc>
                  <a:txBody>
                    <a:bodyPr/>
                    <a:lstStyle/>
                    <a:p>
                      <a:pPr algn="ctr"/>
                      <a:r>
                        <a:rPr lang="en-US" sz="2800" dirty="0">
                          <a:solidFill>
                            <a:schemeClr val="bg1"/>
                          </a:solidFill>
                        </a:rPr>
                        <a:t>Name</a:t>
                      </a:r>
                    </a:p>
                  </a:txBody>
                  <a:tcPr/>
                </a:tc>
                <a:tc>
                  <a:txBody>
                    <a:bodyPr/>
                    <a:lstStyle/>
                    <a:p>
                      <a:pPr algn="ctr"/>
                      <a:r>
                        <a:rPr lang="en-US" sz="2800" dirty="0">
                          <a:solidFill>
                            <a:schemeClr val="bg1"/>
                          </a:solidFill>
                        </a:rPr>
                        <a:t>Citation</a:t>
                      </a:r>
                    </a:p>
                  </a:txBody>
                  <a:tcPr/>
                </a:tc>
                <a:tc>
                  <a:txBody>
                    <a:bodyPr/>
                    <a:lstStyle/>
                    <a:p>
                      <a:pPr algn="ctr"/>
                      <a:r>
                        <a:rPr lang="en-US" sz="2800" dirty="0">
                          <a:solidFill>
                            <a:schemeClr val="bg1"/>
                          </a:solidFill>
                        </a:rPr>
                        <a:t>Author</a:t>
                      </a:r>
                    </a:p>
                  </a:txBody>
                  <a:tcPr/>
                </a:tc>
                <a:tc>
                  <a:txBody>
                    <a:bodyPr/>
                    <a:lstStyle/>
                    <a:p>
                      <a:pPr algn="ctr"/>
                      <a:r>
                        <a:rPr lang="en-US" sz="2800" dirty="0">
                          <a:solidFill>
                            <a:schemeClr val="bg1"/>
                          </a:solidFill>
                        </a:rPr>
                        <a:t>Method</a:t>
                      </a:r>
                    </a:p>
                  </a:txBody>
                  <a:tcPr/>
                </a:tc>
                <a:extLst>
                  <a:ext uri="{0D108BD9-81ED-4DB2-BD59-A6C34878D82A}">
                    <a16:rowId xmlns:a16="http://schemas.microsoft.com/office/drawing/2014/main" val="598237639"/>
                  </a:ext>
                </a:extLst>
              </a:tr>
              <a:tr h="859844">
                <a:tc>
                  <a:txBody>
                    <a:bodyPr/>
                    <a:lstStyle/>
                    <a:p>
                      <a:r>
                        <a:rPr lang="en-US" sz="1400" b="0" i="0" u="none" strike="noStrike" cap="none" baseline="0" dirty="0">
                          <a:solidFill>
                            <a:schemeClr val="dk1"/>
                          </a:solidFill>
                          <a:latin typeface="Calibri"/>
                          <a:ea typeface="Calibri"/>
                          <a:cs typeface="Calibri"/>
                          <a:sym typeface="Arial"/>
                        </a:rPr>
                        <a:t>An improved implementation of brain tumor detection</a:t>
                      </a:r>
                    </a:p>
                    <a:p>
                      <a:r>
                        <a:rPr lang="en-US" sz="1400" b="0" i="0" u="none" strike="noStrike" cap="none" baseline="0" dirty="0">
                          <a:solidFill>
                            <a:schemeClr val="dk1"/>
                          </a:solidFill>
                          <a:latin typeface="Calibri"/>
                          <a:ea typeface="Calibri"/>
                          <a:cs typeface="Calibri"/>
                          <a:sym typeface="Arial"/>
                        </a:rPr>
                        <a:t>using segmentation based on hierarchical self organizing map</a:t>
                      </a:r>
                      <a:endParaRPr lang="en-US" dirty="0"/>
                    </a:p>
                  </a:txBody>
                  <a:tcPr/>
                </a:tc>
                <a:tc>
                  <a:txBody>
                    <a:bodyPr/>
                    <a:lstStyle/>
                    <a:p>
                      <a:r>
                        <a:rPr lang="en-US" sz="1400" b="0" i="0" u="none" strike="noStrike" cap="none" baseline="0" dirty="0">
                          <a:solidFill>
                            <a:schemeClr val="dk1"/>
                          </a:solidFill>
                          <a:latin typeface="Calibri"/>
                          <a:ea typeface="Calibri"/>
                          <a:cs typeface="Calibri"/>
                          <a:sym typeface="Arial"/>
                        </a:rPr>
                        <a:t>.</a:t>
                      </a:r>
                      <a:r>
                        <a:rPr lang="en-US" sz="1400" b="0" i="1" u="none" strike="noStrike" cap="none" baseline="0" dirty="0">
                          <a:solidFill>
                            <a:schemeClr val="dk1"/>
                          </a:solidFill>
                          <a:latin typeface="Calibri"/>
                          <a:ea typeface="Calibri"/>
                          <a:cs typeface="Calibri"/>
                          <a:sym typeface="Arial"/>
                        </a:rPr>
                        <a:t> Int. J. </a:t>
                      </a:r>
                      <a:r>
                        <a:rPr lang="en-US" sz="1400" b="0" i="1" u="none" strike="noStrike" cap="none" baseline="0" dirty="0" err="1">
                          <a:solidFill>
                            <a:schemeClr val="dk1"/>
                          </a:solidFill>
                          <a:latin typeface="Calibri"/>
                          <a:ea typeface="Calibri"/>
                          <a:cs typeface="Calibri"/>
                          <a:sym typeface="Arial"/>
                        </a:rPr>
                        <a:t>Comput</a:t>
                      </a:r>
                      <a:r>
                        <a:rPr lang="en-US" sz="1400" b="0" i="1" u="none" strike="noStrike" cap="none" baseline="0" dirty="0">
                          <a:solidFill>
                            <a:schemeClr val="dk1"/>
                          </a:solidFill>
                          <a:latin typeface="Calibri"/>
                          <a:ea typeface="Calibri"/>
                          <a:cs typeface="Calibri"/>
                          <a:sym typeface="Arial"/>
                        </a:rPr>
                        <a:t>.</a:t>
                      </a:r>
                    </a:p>
                    <a:p>
                      <a:r>
                        <a:rPr lang="en-US" sz="1400" b="0" i="1" u="none" strike="noStrike" cap="none" baseline="0" dirty="0">
                          <a:solidFill>
                            <a:schemeClr val="dk1"/>
                          </a:solidFill>
                          <a:latin typeface="Calibri"/>
                          <a:ea typeface="Calibri"/>
                          <a:cs typeface="Calibri"/>
                          <a:sym typeface="Arial"/>
                        </a:rPr>
                        <a:t>Theory Eng. 2010, 2, 591.</a:t>
                      </a:r>
                      <a:endParaRPr lang="en-US" dirty="0"/>
                    </a:p>
                  </a:txBody>
                  <a:tcPr/>
                </a:tc>
                <a:tc>
                  <a:txBody>
                    <a:bodyPr/>
                    <a:lstStyle/>
                    <a:p>
                      <a:r>
                        <a:rPr lang="en-US" sz="1400" b="0" i="0" u="none" strike="noStrike" cap="none" baseline="0" dirty="0" err="1">
                          <a:solidFill>
                            <a:schemeClr val="dk1"/>
                          </a:solidFill>
                          <a:latin typeface="Calibri"/>
                          <a:ea typeface="Calibri"/>
                          <a:cs typeface="Calibri"/>
                          <a:sym typeface="Arial"/>
                        </a:rPr>
                        <a:t>Logeswari</a:t>
                      </a:r>
                      <a:r>
                        <a:rPr lang="en-US" sz="1400" b="0" i="0" u="none" strike="noStrike" cap="none" baseline="0" dirty="0">
                          <a:solidFill>
                            <a:schemeClr val="dk1"/>
                          </a:solidFill>
                          <a:latin typeface="Calibri"/>
                          <a:ea typeface="Calibri"/>
                          <a:cs typeface="Calibri"/>
                          <a:sym typeface="Arial"/>
                        </a:rPr>
                        <a:t>, T.; </a:t>
                      </a:r>
                      <a:r>
                        <a:rPr lang="en-US" sz="1400" b="0" i="0" u="none" strike="noStrike" cap="none" baseline="0" dirty="0" err="1">
                          <a:solidFill>
                            <a:schemeClr val="dk1"/>
                          </a:solidFill>
                          <a:latin typeface="Calibri"/>
                          <a:ea typeface="Calibri"/>
                          <a:cs typeface="Calibri"/>
                          <a:sym typeface="Arial"/>
                        </a:rPr>
                        <a:t>Karnan</a:t>
                      </a:r>
                      <a:r>
                        <a:rPr lang="en-US" sz="1400" b="0" i="0" u="none" strike="noStrike" cap="none" baseline="0" dirty="0">
                          <a:solidFill>
                            <a:schemeClr val="dk1"/>
                          </a:solidFill>
                          <a:latin typeface="Calibri"/>
                          <a:ea typeface="Calibri"/>
                          <a:cs typeface="Calibri"/>
                          <a:sym typeface="Arial"/>
                        </a:rPr>
                        <a:t>,</a:t>
                      </a:r>
                      <a:endParaRPr lang="en-US" dirty="0"/>
                    </a:p>
                  </a:txBody>
                  <a:tcPr/>
                </a:tc>
                <a:tc>
                  <a:txBody>
                    <a:bodyPr/>
                    <a:lstStyle/>
                    <a:p>
                      <a:r>
                        <a:rPr lang="en-US" dirty="0"/>
                        <a:t>Image Processing</a:t>
                      </a:r>
                    </a:p>
                  </a:txBody>
                  <a:tcPr/>
                </a:tc>
                <a:extLst>
                  <a:ext uri="{0D108BD9-81ED-4DB2-BD59-A6C34878D82A}">
                    <a16:rowId xmlns:a16="http://schemas.microsoft.com/office/drawing/2014/main" val="1939744879"/>
                  </a:ext>
                </a:extLst>
              </a:tr>
              <a:tr h="859844">
                <a:tc>
                  <a:txBody>
                    <a:bodyPr/>
                    <a:lstStyle/>
                    <a:p>
                      <a:r>
                        <a:rPr lang="en-US" sz="1400" b="0" i="0" u="none" strike="noStrike" cap="none" baseline="0" dirty="0">
                          <a:solidFill>
                            <a:schemeClr val="dk1"/>
                          </a:solidFill>
                          <a:latin typeface="Calibri"/>
                          <a:ea typeface="Calibri"/>
                          <a:cs typeface="Calibri"/>
                          <a:sym typeface="Arial"/>
                        </a:rPr>
                        <a:t>Manifold Learning in MR spec-</a:t>
                      </a:r>
                    </a:p>
                    <a:p>
                      <a:r>
                        <a:rPr lang="en-US" sz="1400" b="0" i="0" u="none" strike="noStrike" cap="none" baseline="0" dirty="0" err="1">
                          <a:solidFill>
                            <a:schemeClr val="dk1"/>
                          </a:solidFill>
                          <a:latin typeface="Calibri"/>
                          <a:ea typeface="Calibri"/>
                          <a:cs typeface="Calibri"/>
                          <a:sym typeface="Arial"/>
                        </a:rPr>
                        <a:t>troscopy</a:t>
                      </a:r>
                      <a:r>
                        <a:rPr lang="en-US" sz="1400" b="0" i="0" u="none" strike="noStrike" cap="none" baseline="0" dirty="0">
                          <a:solidFill>
                            <a:schemeClr val="dk1"/>
                          </a:solidFill>
                          <a:latin typeface="Calibri"/>
                          <a:ea typeface="Calibri"/>
                          <a:cs typeface="Calibri"/>
                          <a:sym typeface="Arial"/>
                        </a:rPr>
                        <a:t> using nonlinear dimensionality reduction and unsupervised clustering.</a:t>
                      </a:r>
                      <a:endParaRPr lang="en-US" dirty="0"/>
                    </a:p>
                  </a:txBody>
                  <a:tcPr/>
                </a:tc>
                <a:tc>
                  <a:txBody>
                    <a:bodyPr/>
                    <a:lstStyle/>
                    <a:p>
                      <a:r>
                        <a:rPr lang="sv-SE" sz="1400" b="0" i="1" u="none" strike="noStrike" cap="none" baseline="0" dirty="0">
                          <a:solidFill>
                            <a:schemeClr val="dk1"/>
                          </a:solidFill>
                          <a:latin typeface="Calibri"/>
                          <a:ea typeface="Calibri"/>
                          <a:cs typeface="Calibri"/>
                          <a:sym typeface="Arial"/>
                        </a:rPr>
                        <a:t>Magn. Reson. Med. 2015, 74, 868878.</a:t>
                      </a:r>
                      <a:endParaRPr lang="en-US" dirty="0"/>
                    </a:p>
                  </a:txBody>
                  <a:tcPr/>
                </a:tc>
                <a:tc>
                  <a:txBody>
                    <a:bodyPr/>
                    <a:lstStyle/>
                    <a:p>
                      <a:r>
                        <a:rPr lang="en-US" sz="1400" b="0" i="0" u="none" strike="noStrike" cap="none" baseline="0" dirty="0">
                          <a:solidFill>
                            <a:schemeClr val="dk1"/>
                          </a:solidFill>
                          <a:latin typeface="Calibri"/>
                          <a:ea typeface="Calibri"/>
                          <a:cs typeface="Calibri"/>
                          <a:sym typeface="Arial"/>
                        </a:rPr>
                        <a:t>Yang, G.; </a:t>
                      </a:r>
                      <a:r>
                        <a:rPr lang="en-US" sz="1400" b="0" i="0" u="none" strike="noStrike" cap="none" baseline="0" dirty="0" err="1">
                          <a:solidFill>
                            <a:schemeClr val="dk1"/>
                          </a:solidFill>
                          <a:latin typeface="Calibri"/>
                          <a:ea typeface="Calibri"/>
                          <a:cs typeface="Calibri"/>
                          <a:sym typeface="Arial"/>
                        </a:rPr>
                        <a:t>Raschke</a:t>
                      </a:r>
                      <a:r>
                        <a:rPr lang="en-US" sz="1400" b="0" i="0" u="none" strike="noStrike" cap="none" baseline="0" dirty="0">
                          <a:solidFill>
                            <a:schemeClr val="dk1"/>
                          </a:solidFill>
                          <a:latin typeface="Calibri"/>
                          <a:ea typeface="Calibri"/>
                          <a:cs typeface="Calibri"/>
                          <a:sym typeface="Arial"/>
                        </a:rPr>
                        <a:t>, F.; Barrick, T.R.; Howe, </a:t>
                      </a:r>
                      <a:endParaRPr lang="en-US" dirty="0"/>
                    </a:p>
                  </a:txBody>
                  <a:tcPr/>
                </a:tc>
                <a:tc>
                  <a:txBody>
                    <a:bodyPr/>
                    <a:lstStyle/>
                    <a:p>
                      <a:r>
                        <a:rPr lang="en-US" dirty="0"/>
                        <a:t>Image Segmentation</a:t>
                      </a:r>
                    </a:p>
                  </a:txBody>
                  <a:tcPr/>
                </a:tc>
                <a:extLst>
                  <a:ext uri="{0D108BD9-81ED-4DB2-BD59-A6C34878D82A}">
                    <a16:rowId xmlns:a16="http://schemas.microsoft.com/office/drawing/2014/main" val="3774522613"/>
                  </a:ext>
                </a:extLst>
              </a:tr>
              <a:tr h="859844">
                <a:tc>
                  <a:txBody>
                    <a:bodyPr/>
                    <a:lstStyle/>
                    <a:p>
                      <a:r>
                        <a:rPr lang="en-US" sz="1400" b="0" i="0" u="none" strike="noStrike" cap="none" baseline="0" dirty="0">
                          <a:solidFill>
                            <a:schemeClr val="dk1"/>
                          </a:solidFill>
                          <a:latin typeface="Calibri"/>
                          <a:ea typeface="Calibri"/>
                          <a:cs typeface="Calibri"/>
                          <a:sym typeface="Arial"/>
                        </a:rPr>
                        <a:t>Investigating Brain Tumor Segmentation</a:t>
                      </a:r>
                    </a:p>
                    <a:p>
                      <a:r>
                        <a:rPr lang="en-US" sz="1400" b="0" i="0" u="none" strike="noStrike" cap="none" baseline="0" dirty="0">
                          <a:solidFill>
                            <a:schemeClr val="dk1"/>
                          </a:solidFill>
                          <a:latin typeface="Calibri"/>
                          <a:ea typeface="Calibri"/>
                          <a:cs typeface="Calibri"/>
                          <a:sym typeface="Arial"/>
                        </a:rPr>
                        <a:t>and Detection Techniques</a:t>
                      </a:r>
                      <a:endParaRPr lang="en-US" dirty="0"/>
                    </a:p>
                  </a:txBody>
                  <a:tcPr/>
                </a:tc>
                <a:tc>
                  <a:txBody>
                    <a:bodyPr/>
                    <a:lstStyle/>
                    <a:p>
                      <a:r>
                        <a:rPr lang="en-US" sz="1400" b="0" i="1" u="none" strike="noStrike" cap="none" baseline="0" dirty="0">
                          <a:solidFill>
                            <a:schemeClr val="dk1"/>
                          </a:solidFill>
                          <a:latin typeface="Calibri"/>
                          <a:ea typeface="Calibri"/>
                          <a:cs typeface="Calibri"/>
                          <a:sym typeface="Arial"/>
                        </a:rPr>
                        <a:t>International Conference on Computational </a:t>
                      </a:r>
                      <a:r>
                        <a:rPr lang="en-US" sz="1400" b="0" i="1" u="none" strike="noStrike" cap="none" baseline="0" dirty="0" err="1">
                          <a:solidFill>
                            <a:schemeClr val="dk1"/>
                          </a:solidFill>
                          <a:latin typeface="Calibri"/>
                          <a:ea typeface="Calibri"/>
                          <a:cs typeface="Calibri"/>
                          <a:sym typeface="Arial"/>
                        </a:rPr>
                        <a:t>Intelli</a:t>
                      </a:r>
                      <a:r>
                        <a:rPr lang="en-US" sz="1400" b="0" i="1" u="none" strike="noStrike" cap="none" baseline="0" dirty="0">
                          <a:solidFill>
                            <a:schemeClr val="dk1"/>
                          </a:solidFill>
                          <a:latin typeface="Calibri"/>
                          <a:ea typeface="Calibri"/>
                          <a:cs typeface="Calibri"/>
                          <a:sym typeface="Arial"/>
                        </a:rPr>
                        <a:t>-</a:t>
                      </a:r>
                    </a:p>
                    <a:p>
                      <a:r>
                        <a:rPr lang="en-US" sz="1400" b="0" i="1" u="none" strike="noStrike" cap="none" baseline="0" dirty="0" err="1">
                          <a:solidFill>
                            <a:schemeClr val="dk1"/>
                          </a:solidFill>
                          <a:latin typeface="Calibri"/>
                          <a:ea typeface="Calibri"/>
                          <a:cs typeface="Calibri"/>
                          <a:sym typeface="Arial"/>
                        </a:rPr>
                        <a:t>gence</a:t>
                      </a:r>
                      <a:r>
                        <a:rPr lang="en-US" sz="1400" b="0" i="1" u="none" strike="noStrike" cap="none" baseline="0" dirty="0">
                          <a:solidFill>
                            <a:schemeClr val="dk1"/>
                          </a:solidFill>
                          <a:latin typeface="Calibri"/>
                          <a:ea typeface="Calibri"/>
                          <a:cs typeface="Calibri"/>
                          <a:sym typeface="Arial"/>
                        </a:rPr>
                        <a:t> and Data Science (ICCIDS 2019)</a:t>
                      </a:r>
                      <a:endParaRPr lang="en-US" dirty="0"/>
                    </a:p>
                  </a:txBody>
                  <a:tcPr/>
                </a:tc>
                <a:tc>
                  <a:txBody>
                    <a:bodyPr/>
                    <a:lstStyle/>
                    <a:p>
                      <a:r>
                        <a:rPr lang="en-US" sz="1400" b="0" i="0" u="none" strike="noStrike" cap="none" baseline="0" dirty="0">
                          <a:solidFill>
                            <a:schemeClr val="dk1"/>
                          </a:solidFill>
                          <a:latin typeface="Calibri"/>
                          <a:ea typeface="Calibri"/>
                          <a:cs typeface="Calibri"/>
                          <a:sym typeface="Arial"/>
                        </a:rPr>
                        <a:t>Mansi </a:t>
                      </a:r>
                      <a:r>
                        <a:rPr lang="en-US" sz="1400" b="0" i="0" u="none" strike="noStrike" cap="none" baseline="0" dirty="0" err="1">
                          <a:solidFill>
                            <a:schemeClr val="dk1"/>
                          </a:solidFill>
                          <a:latin typeface="Calibri"/>
                          <a:ea typeface="Calibri"/>
                          <a:cs typeface="Calibri"/>
                          <a:sym typeface="Arial"/>
                        </a:rPr>
                        <a:t>Lathera</a:t>
                      </a:r>
                      <a:r>
                        <a:rPr lang="en-US" sz="1400" b="0" i="0" u="none" strike="noStrike" cap="none" baseline="0" dirty="0">
                          <a:solidFill>
                            <a:schemeClr val="dk1"/>
                          </a:solidFill>
                          <a:latin typeface="Calibri"/>
                          <a:ea typeface="Calibri"/>
                          <a:cs typeface="Calibri"/>
                          <a:sym typeface="Arial"/>
                        </a:rPr>
                        <a:t>, Dr. </a:t>
                      </a:r>
                      <a:r>
                        <a:rPr lang="en-US" sz="1400" b="0" i="0" u="none" strike="noStrike" cap="none" baseline="0" dirty="0" err="1">
                          <a:solidFill>
                            <a:schemeClr val="dk1"/>
                          </a:solidFill>
                          <a:latin typeface="Calibri"/>
                          <a:ea typeface="Calibri"/>
                          <a:cs typeface="Calibri"/>
                          <a:sym typeface="Arial"/>
                        </a:rPr>
                        <a:t>Parvinder</a:t>
                      </a:r>
                      <a:r>
                        <a:rPr lang="en-US" sz="1400" b="0" i="0" u="none" strike="noStrike" cap="none" baseline="0" dirty="0">
                          <a:solidFill>
                            <a:schemeClr val="dk1"/>
                          </a:solidFill>
                          <a:latin typeface="Calibri"/>
                          <a:ea typeface="Calibri"/>
                          <a:cs typeface="Calibri"/>
                          <a:sym typeface="Arial"/>
                        </a:rPr>
                        <a:t> Sing</a:t>
                      </a:r>
                      <a:endParaRPr lang="en-US" dirty="0"/>
                    </a:p>
                  </a:txBody>
                  <a:tcPr/>
                </a:tc>
                <a:tc>
                  <a:txBody>
                    <a:bodyPr/>
                    <a:lstStyle/>
                    <a:p>
                      <a:r>
                        <a:rPr lang="en-US"/>
                        <a:t>Image Segmentation</a:t>
                      </a:r>
                      <a:endParaRPr lang="en-US" dirty="0"/>
                    </a:p>
                  </a:txBody>
                  <a:tcPr/>
                </a:tc>
                <a:extLst>
                  <a:ext uri="{0D108BD9-81ED-4DB2-BD59-A6C34878D82A}">
                    <a16:rowId xmlns:a16="http://schemas.microsoft.com/office/drawing/2014/main" val="2862575433"/>
                  </a:ext>
                </a:extLst>
              </a:tr>
              <a:tr h="859844">
                <a:tc>
                  <a:txBody>
                    <a:bodyPr/>
                    <a:lstStyle/>
                    <a:p>
                      <a:r>
                        <a:rPr lang="en-US" sz="1400" b="0" i="0" u="none" strike="noStrike" cap="none" baseline="0" dirty="0">
                          <a:solidFill>
                            <a:schemeClr val="dk1"/>
                          </a:solidFill>
                          <a:latin typeface="Calibri"/>
                          <a:ea typeface="Calibri"/>
                          <a:cs typeface="Calibri"/>
                          <a:sym typeface="Arial"/>
                        </a:rPr>
                        <a:t>Image Processing Techniques for Brain</a:t>
                      </a:r>
                    </a:p>
                    <a:p>
                      <a:r>
                        <a:rPr lang="en-US" sz="1400" b="0" i="0" u="none" strike="noStrike" cap="none" baseline="0" dirty="0">
                          <a:solidFill>
                            <a:schemeClr val="dk1"/>
                          </a:solidFill>
                          <a:latin typeface="Calibri"/>
                          <a:ea typeface="Calibri"/>
                          <a:cs typeface="Calibri"/>
                          <a:sym typeface="Arial"/>
                        </a:rPr>
                        <a:t>Tumor </a:t>
                      </a:r>
                      <a:r>
                        <a:rPr lang="en-US" sz="1400" b="0" i="0" u="none" strike="noStrike" cap="none" baseline="0" dirty="0" err="1">
                          <a:solidFill>
                            <a:schemeClr val="dk1"/>
                          </a:solidFill>
                          <a:latin typeface="Calibri"/>
                          <a:ea typeface="Calibri"/>
                          <a:cs typeface="Calibri"/>
                          <a:sym typeface="Arial"/>
                        </a:rPr>
                        <a:t>Identication</a:t>
                      </a:r>
                      <a:endParaRPr lang="en-US" dirty="0"/>
                    </a:p>
                  </a:txBody>
                  <a:tcPr/>
                </a:tc>
                <a:tc>
                  <a:txBody>
                    <a:bodyPr/>
                    <a:lstStyle/>
                    <a:p>
                      <a:r>
                        <a:rPr lang="en-US" sz="1400" b="0" i="1" u="none" strike="noStrike" cap="none" baseline="0" dirty="0">
                          <a:solidFill>
                            <a:schemeClr val="dk1"/>
                          </a:solidFill>
                          <a:latin typeface="Calibri"/>
                          <a:ea typeface="Calibri"/>
                          <a:cs typeface="Calibri"/>
                          <a:sym typeface="Arial"/>
                        </a:rPr>
                        <a:t>IOP Conf. Ser.: Mater. Sci. Eng. 1022 012011</a:t>
                      </a:r>
                      <a:endParaRPr lang="en-US" dirty="0"/>
                    </a:p>
                  </a:txBody>
                  <a:tcPr/>
                </a:tc>
                <a:tc>
                  <a:txBody>
                    <a:bodyPr/>
                    <a:lstStyle/>
                    <a:p>
                      <a:r>
                        <a:rPr lang="en-US" sz="1400" b="0" i="0" u="none" strike="noStrike" cap="none" baseline="0" dirty="0">
                          <a:solidFill>
                            <a:schemeClr val="dk1"/>
                          </a:solidFill>
                          <a:latin typeface="Calibri"/>
                          <a:ea typeface="Calibri"/>
                          <a:cs typeface="Calibri"/>
                          <a:sym typeface="Arial"/>
                        </a:rPr>
                        <a:t>Nandita Goyal and Dr. Bharti Sharma</a:t>
                      </a:r>
                      <a:endParaRPr lang="en-US" dirty="0"/>
                    </a:p>
                  </a:txBody>
                  <a:tcPr/>
                </a:tc>
                <a:tc>
                  <a:txBody>
                    <a:bodyPr/>
                    <a:lstStyle/>
                    <a:p>
                      <a:r>
                        <a:rPr lang="en-US" dirty="0"/>
                        <a:t>Image Processing</a:t>
                      </a:r>
                    </a:p>
                  </a:txBody>
                  <a:tcPr/>
                </a:tc>
                <a:extLst>
                  <a:ext uri="{0D108BD9-81ED-4DB2-BD59-A6C34878D82A}">
                    <a16:rowId xmlns:a16="http://schemas.microsoft.com/office/drawing/2014/main" val="3197911968"/>
                  </a:ext>
                </a:extLst>
              </a:tr>
            </a:tbl>
          </a:graphicData>
        </a:graphic>
      </p:graphicFrame>
    </p:spTree>
    <p:extLst>
      <p:ext uri="{BB962C8B-B14F-4D97-AF65-F5344CB8AC3E}">
        <p14:creationId xmlns:p14="http://schemas.microsoft.com/office/powerpoint/2010/main" val="42446357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5"/>
          <p:cNvSpPr txBox="1">
            <a:spLocks noGrp="1"/>
          </p:cNvSpPr>
          <p:nvPr>
            <p:ph type="title"/>
          </p:nvPr>
        </p:nvSpPr>
        <p:spPr>
          <a:xfrm>
            <a:off x="0" y="192344"/>
            <a:ext cx="12192000" cy="881542"/>
          </a:xfrm>
          <a:prstGeom prst="rect">
            <a:avLst/>
          </a:prstGeom>
          <a:noFill/>
          <a:ln>
            <a:noFill/>
          </a:ln>
        </p:spPr>
        <p:txBody>
          <a:bodyPr spcFirstLastPara="1" wrap="square" lIns="91425" tIns="45700" rIns="91425" bIns="45700" anchor="ctr" anchorCtr="0">
            <a:normAutofit/>
          </a:bodyPr>
          <a:lstStyle/>
          <a:p>
            <a:pPr marL="0" lvl="0" indent="0" algn="ctr" rtl="0">
              <a:lnSpc>
                <a:spcPct val="11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Literature Survey</a:t>
            </a:r>
            <a:endParaRPr b="1" dirty="0">
              <a:solidFill>
                <a:srgbClr val="002060"/>
              </a:solidFill>
              <a:latin typeface="Georgia"/>
              <a:ea typeface="Georgia"/>
              <a:cs typeface="Georgia"/>
              <a:sym typeface="Georgia"/>
            </a:endParaRPr>
          </a:p>
        </p:txBody>
      </p:sp>
      <p:pic>
        <p:nvPicPr>
          <p:cNvPr id="106" name="Google Shape;106;p15"/>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107" name="Google Shape;107;p15"/>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108" name="Google Shape;108;p15"/>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109" name="Google Shape;109;p15"/>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6</a:t>
            </a:fld>
            <a:endParaRPr dirty="0">
              <a:latin typeface="Georgia"/>
              <a:ea typeface="Georgia"/>
              <a:cs typeface="Georgia"/>
              <a:sym typeface="Georgia"/>
            </a:endParaRPr>
          </a:p>
        </p:txBody>
      </p:sp>
      <p:graphicFrame>
        <p:nvGraphicFramePr>
          <p:cNvPr id="2" name="Table 2">
            <a:extLst>
              <a:ext uri="{FF2B5EF4-FFF2-40B4-BE49-F238E27FC236}">
                <a16:creationId xmlns:a16="http://schemas.microsoft.com/office/drawing/2014/main" id="{B72DF844-D6BF-4AC0-B342-624A34AA63F6}"/>
              </a:ext>
            </a:extLst>
          </p:cNvPr>
          <p:cNvGraphicFramePr>
            <a:graphicFrameLocks noGrp="1"/>
          </p:cNvGraphicFramePr>
          <p:nvPr>
            <p:extLst>
              <p:ext uri="{D42A27DB-BD31-4B8C-83A1-F6EECF244321}">
                <p14:modId xmlns:p14="http://schemas.microsoft.com/office/powerpoint/2010/main" val="177103836"/>
              </p:ext>
            </p:extLst>
          </p:nvPr>
        </p:nvGraphicFramePr>
        <p:xfrm>
          <a:off x="668963" y="1628572"/>
          <a:ext cx="10824832" cy="4121204"/>
        </p:xfrm>
        <a:graphic>
          <a:graphicData uri="http://schemas.openxmlformats.org/drawingml/2006/table">
            <a:tbl>
              <a:tblPr firstRow="1" bandRow="1">
                <a:tableStyleId>{C07E0002-D4AD-407B-8A2A-876431C40246}</a:tableStyleId>
              </a:tblPr>
              <a:tblGrid>
                <a:gridCol w="2706208">
                  <a:extLst>
                    <a:ext uri="{9D8B030D-6E8A-4147-A177-3AD203B41FA5}">
                      <a16:colId xmlns:a16="http://schemas.microsoft.com/office/drawing/2014/main" val="469366364"/>
                    </a:ext>
                  </a:extLst>
                </a:gridCol>
                <a:gridCol w="2706208">
                  <a:extLst>
                    <a:ext uri="{9D8B030D-6E8A-4147-A177-3AD203B41FA5}">
                      <a16:colId xmlns:a16="http://schemas.microsoft.com/office/drawing/2014/main" val="1588822646"/>
                    </a:ext>
                  </a:extLst>
                </a:gridCol>
                <a:gridCol w="2706208">
                  <a:extLst>
                    <a:ext uri="{9D8B030D-6E8A-4147-A177-3AD203B41FA5}">
                      <a16:colId xmlns:a16="http://schemas.microsoft.com/office/drawing/2014/main" val="1693199709"/>
                    </a:ext>
                  </a:extLst>
                </a:gridCol>
                <a:gridCol w="2706208">
                  <a:extLst>
                    <a:ext uri="{9D8B030D-6E8A-4147-A177-3AD203B41FA5}">
                      <a16:colId xmlns:a16="http://schemas.microsoft.com/office/drawing/2014/main" val="2051834576"/>
                    </a:ext>
                  </a:extLst>
                </a:gridCol>
              </a:tblGrid>
              <a:tr h="859844">
                <a:tc>
                  <a:txBody>
                    <a:bodyPr/>
                    <a:lstStyle/>
                    <a:p>
                      <a:pPr algn="ctr"/>
                      <a:r>
                        <a:rPr lang="en-US" sz="2800" dirty="0">
                          <a:solidFill>
                            <a:schemeClr val="bg1"/>
                          </a:solidFill>
                        </a:rPr>
                        <a:t>Name</a:t>
                      </a:r>
                    </a:p>
                  </a:txBody>
                  <a:tcPr/>
                </a:tc>
                <a:tc>
                  <a:txBody>
                    <a:bodyPr/>
                    <a:lstStyle/>
                    <a:p>
                      <a:pPr algn="ctr"/>
                      <a:r>
                        <a:rPr lang="en-US" sz="2800" dirty="0">
                          <a:solidFill>
                            <a:schemeClr val="bg1"/>
                          </a:solidFill>
                        </a:rPr>
                        <a:t>Citation</a:t>
                      </a:r>
                    </a:p>
                  </a:txBody>
                  <a:tcPr/>
                </a:tc>
                <a:tc>
                  <a:txBody>
                    <a:bodyPr/>
                    <a:lstStyle/>
                    <a:p>
                      <a:pPr algn="ctr"/>
                      <a:r>
                        <a:rPr lang="en-US" sz="2800" dirty="0">
                          <a:solidFill>
                            <a:schemeClr val="bg1"/>
                          </a:solidFill>
                        </a:rPr>
                        <a:t>Author</a:t>
                      </a:r>
                    </a:p>
                  </a:txBody>
                  <a:tcPr/>
                </a:tc>
                <a:tc>
                  <a:txBody>
                    <a:bodyPr/>
                    <a:lstStyle/>
                    <a:p>
                      <a:pPr algn="ctr"/>
                      <a:r>
                        <a:rPr lang="en-US" sz="2800" dirty="0">
                          <a:solidFill>
                            <a:schemeClr val="bg1"/>
                          </a:solidFill>
                        </a:rPr>
                        <a:t>Method</a:t>
                      </a:r>
                    </a:p>
                  </a:txBody>
                  <a:tcPr/>
                </a:tc>
                <a:extLst>
                  <a:ext uri="{0D108BD9-81ED-4DB2-BD59-A6C34878D82A}">
                    <a16:rowId xmlns:a16="http://schemas.microsoft.com/office/drawing/2014/main" val="598237639"/>
                  </a:ext>
                </a:extLst>
              </a:tr>
              <a:tr h="859844">
                <a:tc>
                  <a:txBody>
                    <a:bodyPr/>
                    <a:lstStyle/>
                    <a:p>
                      <a:r>
                        <a:rPr lang="en-US" sz="1400" b="0" i="0" u="none" strike="noStrike" cap="none" baseline="0" dirty="0">
                          <a:solidFill>
                            <a:schemeClr val="dk1"/>
                          </a:solidFill>
                          <a:latin typeface="Calibri"/>
                          <a:ea typeface="Calibri"/>
                          <a:cs typeface="Calibri"/>
                          <a:sym typeface="Arial"/>
                        </a:rPr>
                        <a:t>Brain Tumor Detection and </a:t>
                      </a:r>
                      <a:r>
                        <a:rPr lang="en-US" sz="1400" b="0" i="0" u="none" strike="noStrike" cap="none" baseline="0" dirty="0" err="1">
                          <a:solidFill>
                            <a:schemeClr val="dk1"/>
                          </a:solidFill>
                          <a:latin typeface="Calibri"/>
                          <a:ea typeface="Calibri"/>
                          <a:cs typeface="Calibri"/>
                          <a:sym typeface="Arial"/>
                        </a:rPr>
                        <a:t>Classication</a:t>
                      </a:r>
                      <a:endParaRPr lang="en-US" sz="1400" b="0" i="0" u="none" strike="noStrike" cap="none" baseline="0" dirty="0">
                        <a:solidFill>
                          <a:schemeClr val="dk1"/>
                        </a:solidFill>
                        <a:latin typeface="Calibri"/>
                        <a:ea typeface="Calibri"/>
                        <a:cs typeface="Calibri"/>
                        <a:sym typeface="Arial"/>
                      </a:endParaRPr>
                    </a:p>
                    <a:p>
                      <a:r>
                        <a:rPr lang="en-US" sz="1400" b="0" i="0" u="none" strike="noStrike" cap="none" baseline="0" dirty="0">
                          <a:solidFill>
                            <a:schemeClr val="dk1"/>
                          </a:solidFill>
                          <a:latin typeface="Calibri"/>
                          <a:ea typeface="Calibri"/>
                          <a:cs typeface="Calibri"/>
                          <a:sym typeface="Arial"/>
                        </a:rPr>
                        <a:t>on MR Images by a Deep Wavelet Auto-Encoder Model</a:t>
                      </a:r>
                      <a:endParaRPr lang="en-US" dirty="0"/>
                    </a:p>
                  </a:txBody>
                  <a:tcPr/>
                </a:tc>
                <a:tc>
                  <a:txBody>
                    <a:bodyPr/>
                    <a:lstStyle/>
                    <a:p>
                      <a:r>
                        <a:rPr lang="en-US" sz="1400" b="0" i="1" u="none" strike="noStrike" cap="none" baseline="0" dirty="0">
                          <a:solidFill>
                            <a:schemeClr val="dk1"/>
                          </a:solidFill>
                          <a:latin typeface="Calibri"/>
                          <a:ea typeface="Calibri"/>
                          <a:cs typeface="Calibri"/>
                          <a:sym typeface="Arial"/>
                        </a:rPr>
                        <a:t>Diagnostics 2021</a:t>
                      </a:r>
                      <a:endParaRPr lang="en-US" dirty="0"/>
                    </a:p>
                  </a:txBody>
                  <a:tcPr/>
                </a:tc>
                <a:tc>
                  <a:txBody>
                    <a:bodyPr/>
                    <a:lstStyle/>
                    <a:p>
                      <a:r>
                        <a:rPr lang="en-US" sz="1400" b="0" i="0" u="none" strike="noStrike" cap="none" baseline="0" dirty="0" err="1">
                          <a:solidFill>
                            <a:schemeClr val="dk1"/>
                          </a:solidFill>
                          <a:latin typeface="Calibri"/>
                          <a:ea typeface="Calibri"/>
                          <a:cs typeface="Calibri"/>
                          <a:sym typeface="Arial"/>
                        </a:rPr>
                        <a:t>elmou</a:t>
                      </a:r>
                      <a:r>
                        <a:rPr lang="en-US" sz="1400" b="0" i="0" u="none" strike="noStrike" cap="none" baseline="0" dirty="0">
                          <a:solidFill>
                            <a:schemeClr val="dk1"/>
                          </a:solidFill>
                          <a:latin typeface="Calibri"/>
                          <a:ea typeface="Calibri"/>
                          <a:cs typeface="Calibri"/>
                          <a:sym typeface="Arial"/>
                        </a:rPr>
                        <a:t> Abd El Kader, </a:t>
                      </a:r>
                      <a:r>
                        <a:rPr lang="en-US" sz="1400" b="0" i="0" u="none" strike="noStrike" cap="none" baseline="0" dirty="0" err="1">
                          <a:solidFill>
                            <a:schemeClr val="dk1"/>
                          </a:solidFill>
                          <a:latin typeface="Calibri"/>
                          <a:ea typeface="Calibri"/>
                          <a:cs typeface="Calibri"/>
                          <a:sym typeface="Arial"/>
                        </a:rPr>
                        <a:t>Guizhi</a:t>
                      </a:r>
                      <a:r>
                        <a:rPr lang="en-US" sz="1400" b="0" i="0" u="none" strike="noStrike" cap="none" baseline="0" dirty="0">
                          <a:solidFill>
                            <a:schemeClr val="dk1"/>
                          </a:solidFill>
                          <a:latin typeface="Calibri"/>
                          <a:ea typeface="Calibri"/>
                          <a:cs typeface="Calibri"/>
                          <a:sym typeface="Arial"/>
                        </a:rPr>
                        <a:t> Xu, Zhang Shuai, Sani </a:t>
                      </a:r>
                      <a:r>
                        <a:rPr lang="en-US" sz="1400" b="0" i="0" u="none" strike="noStrike" cap="none" baseline="0" dirty="0" err="1">
                          <a:solidFill>
                            <a:schemeClr val="dk1"/>
                          </a:solidFill>
                          <a:latin typeface="Calibri"/>
                          <a:ea typeface="Calibri"/>
                          <a:cs typeface="Calibri"/>
                          <a:sym typeface="Arial"/>
                        </a:rPr>
                        <a:t>Saminu</a:t>
                      </a:r>
                      <a:r>
                        <a:rPr lang="en-US" sz="1400" b="0" i="0" u="none" strike="noStrike" cap="none" baseline="0" dirty="0">
                          <a:solidFill>
                            <a:schemeClr val="dk1"/>
                          </a:solidFill>
                          <a:latin typeface="Calibri"/>
                          <a:ea typeface="Calibri"/>
                          <a:cs typeface="Calibri"/>
                          <a:sym typeface="Arial"/>
                        </a:rPr>
                        <a:t>, Imran Javaid, </a:t>
                      </a:r>
                      <a:r>
                        <a:rPr lang="en-US" sz="1400" b="0" i="0" u="none" strike="noStrike" cap="none" baseline="0" dirty="0" err="1">
                          <a:solidFill>
                            <a:schemeClr val="dk1"/>
                          </a:solidFill>
                          <a:latin typeface="Calibri"/>
                          <a:ea typeface="Calibri"/>
                          <a:cs typeface="Calibri"/>
                          <a:sym typeface="Arial"/>
                        </a:rPr>
                        <a:t>Isah</a:t>
                      </a:r>
                      <a:r>
                        <a:rPr lang="en-US" sz="1400" b="0" i="0" u="none" strike="noStrike" cap="none" baseline="0" dirty="0">
                          <a:solidFill>
                            <a:schemeClr val="dk1"/>
                          </a:solidFill>
                          <a:latin typeface="Calibri"/>
                          <a:ea typeface="Calibri"/>
                          <a:cs typeface="Calibri"/>
                          <a:sym typeface="Arial"/>
                        </a:rPr>
                        <a:t> Salim Ahmad and </a:t>
                      </a:r>
                      <a:r>
                        <a:rPr lang="en-US" sz="1400" b="0" i="0" u="none" strike="noStrike" cap="none" baseline="0" dirty="0" err="1">
                          <a:solidFill>
                            <a:schemeClr val="dk1"/>
                          </a:solidFill>
                          <a:latin typeface="Calibri"/>
                          <a:ea typeface="Calibri"/>
                          <a:cs typeface="Calibri"/>
                          <a:sym typeface="Arial"/>
                        </a:rPr>
                        <a:t>Souha</a:t>
                      </a:r>
                      <a:r>
                        <a:rPr lang="en-US" sz="1400" b="0" i="0" u="none" strike="noStrike" cap="none" baseline="0" dirty="0">
                          <a:solidFill>
                            <a:schemeClr val="dk1"/>
                          </a:solidFill>
                          <a:latin typeface="Calibri"/>
                          <a:ea typeface="Calibri"/>
                          <a:cs typeface="Calibri"/>
                          <a:sym typeface="Arial"/>
                        </a:rPr>
                        <a:t> </a:t>
                      </a:r>
                      <a:r>
                        <a:rPr lang="en-US" sz="1400" b="0" i="0" u="none" strike="noStrike" cap="none" baseline="0" dirty="0" err="1">
                          <a:solidFill>
                            <a:schemeClr val="dk1"/>
                          </a:solidFill>
                          <a:latin typeface="Calibri"/>
                          <a:ea typeface="Calibri"/>
                          <a:cs typeface="Calibri"/>
                          <a:sym typeface="Arial"/>
                        </a:rPr>
                        <a:t>Kamhi</a:t>
                      </a:r>
                      <a:endParaRPr lang="en-US" dirty="0"/>
                    </a:p>
                  </a:txBody>
                  <a:tcPr/>
                </a:tc>
                <a:tc>
                  <a:txBody>
                    <a:bodyPr/>
                    <a:lstStyle/>
                    <a:p>
                      <a:r>
                        <a:rPr lang="en-US" dirty="0"/>
                        <a:t>Deep Learning</a:t>
                      </a:r>
                    </a:p>
                  </a:txBody>
                  <a:tcPr/>
                </a:tc>
                <a:extLst>
                  <a:ext uri="{0D108BD9-81ED-4DB2-BD59-A6C34878D82A}">
                    <a16:rowId xmlns:a16="http://schemas.microsoft.com/office/drawing/2014/main" val="1939744879"/>
                  </a:ext>
                </a:extLst>
              </a:tr>
              <a:tr h="859844">
                <a:tc>
                  <a:txBody>
                    <a:bodyPr/>
                    <a:lstStyle/>
                    <a:p>
                      <a:r>
                        <a:rPr lang="en-US" sz="1400" b="0" i="0" u="none" strike="noStrike" cap="none" baseline="0" dirty="0">
                          <a:solidFill>
                            <a:schemeClr val="dk1"/>
                          </a:solidFill>
                          <a:latin typeface="Calibri"/>
                          <a:ea typeface="Calibri"/>
                          <a:cs typeface="Calibri"/>
                          <a:sym typeface="Arial"/>
                        </a:rPr>
                        <a:t>Brain tumor detection using image processing</a:t>
                      </a:r>
                      <a:endParaRPr lang="en-US" dirty="0"/>
                    </a:p>
                  </a:txBody>
                  <a:tcPr/>
                </a:tc>
                <a:tc>
                  <a:txBody>
                    <a:bodyPr/>
                    <a:lstStyle/>
                    <a:p>
                      <a:r>
                        <a:rPr lang="en-US" sz="1400" b="0" i="1" u="none" strike="noStrike" cap="none" baseline="0" dirty="0">
                          <a:solidFill>
                            <a:schemeClr val="dk1"/>
                          </a:solidFill>
                          <a:latin typeface="Calibri"/>
                          <a:ea typeface="Calibri"/>
                          <a:cs typeface="Calibri"/>
                          <a:sym typeface="Arial"/>
                        </a:rPr>
                        <a:t>Interna-</a:t>
                      </a:r>
                    </a:p>
                    <a:p>
                      <a:r>
                        <a:rPr lang="en-US" sz="1400" b="0" i="1" u="none" strike="noStrike" cap="none" baseline="0" dirty="0" err="1">
                          <a:solidFill>
                            <a:schemeClr val="dk1"/>
                          </a:solidFill>
                          <a:latin typeface="Calibri"/>
                          <a:ea typeface="Calibri"/>
                          <a:cs typeface="Calibri"/>
                          <a:sym typeface="Arial"/>
                        </a:rPr>
                        <a:t>tional</a:t>
                      </a:r>
                      <a:r>
                        <a:rPr lang="en-US" sz="1400" b="0" i="1" u="none" strike="noStrike" cap="none" baseline="0" dirty="0">
                          <a:solidFill>
                            <a:schemeClr val="dk1"/>
                          </a:solidFill>
                          <a:latin typeface="Calibri"/>
                          <a:ea typeface="Calibri"/>
                          <a:cs typeface="Calibri"/>
                          <a:sym typeface="Arial"/>
                        </a:rPr>
                        <a:t> Journal of Information Sciences and Application (IJISA). ISSN 0974-2255,</a:t>
                      </a:r>
                    </a:p>
                    <a:p>
                      <a:r>
                        <a:rPr lang="en-US" sz="1400" b="0" i="1" u="none" strike="noStrike" cap="none" baseline="0" dirty="0">
                          <a:solidFill>
                            <a:schemeClr val="dk1"/>
                          </a:solidFill>
                          <a:latin typeface="Calibri"/>
                          <a:ea typeface="Calibri"/>
                          <a:cs typeface="Calibri"/>
                          <a:sym typeface="Arial"/>
                        </a:rPr>
                        <a:t>Vol.11, No.1, 2019, (Special Issue)</a:t>
                      </a:r>
                      <a:endParaRPr lang="en-US" dirty="0"/>
                    </a:p>
                  </a:txBody>
                  <a:tcPr/>
                </a:tc>
                <a:tc>
                  <a:txBody>
                    <a:bodyPr/>
                    <a:lstStyle/>
                    <a:p>
                      <a:r>
                        <a:rPr lang="en-US" sz="1400" b="0" i="0" u="none" strike="noStrike" cap="none" baseline="0" dirty="0">
                          <a:solidFill>
                            <a:schemeClr val="dk1"/>
                          </a:solidFill>
                          <a:latin typeface="Calibri"/>
                          <a:ea typeface="Calibri"/>
                          <a:cs typeface="Calibri"/>
                          <a:sym typeface="Arial"/>
                        </a:rPr>
                        <a:t>Saurabh Kumar, </a:t>
                      </a:r>
                      <a:r>
                        <a:rPr lang="en-US" sz="1400" b="0" i="0" u="none" strike="noStrike" cap="none" baseline="0" dirty="0" err="1">
                          <a:solidFill>
                            <a:schemeClr val="dk1"/>
                          </a:solidFill>
                          <a:latin typeface="Calibri"/>
                          <a:ea typeface="Calibri"/>
                          <a:cs typeface="Calibri"/>
                          <a:sym typeface="Arial"/>
                        </a:rPr>
                        <a:t>Iram</a:t>
                      </a:r>
                      <a:r>
                        <a:rPr lang="en-US" sz="1400" b="0" i="0" u="none" strike="noStrike" cap="none" baseline="0" dirty="0">
                          <a:solidFill>
                            <a:schemeClr val="dk1"/>
                          </a:solidFill>
                          <a:latin typeface="Calibri"/>
                          <a:ea typeface="Calibri"/>
                          <a:cs typeface="Calibri"/>
                          <a:sym typeface="Arial"/>
                        </a:rPr>
                        <a:t> Abid, </a:t>
                      </a:r>
                      <a:r>
                        <a:rPr lang="en-US" sz="1400" b="0" i="0" u="none" strike="noStrike" cap="none" baseline="0" dirty="0" err="1">
                          <a:solidFill>
                            <a:schemeClr val="dk1"/>
                          </a:solidFill>
                          <a:latin typeface="Calibri"/>
                          <a:ea typeface="Calibri"/>
                          <a:cs typeface="Calibri"/>
                          <a:sym typeface="Arial"/>
                        </a:rPr>
                        <a:t>Shubhi</a:t>
                      </a:r>
                      <a:r>
                        <a:rPr lang="en-US" sz="1400" b="0" i="0" u="none" strike="noStrike" cap="none" baseline="0" dirty="0">
                          <a:solidFill>
                            <a:schemeClr val="dk1"/>
                          </a:solidFill>
                          <a:latin typeface="Calibri"/>
                          <a:ea typeface="Calibri"/>
                          <a:cs typeface="Calibri"/>
                          <a:sym typeface="Arial"/>
                        </a:rPr>
                        <a:t> Garg, Anand Kumar Singh and Vivek Jain</a:t>
                      </a:r>
                      <a:endParaRPr lang="en-US" dirty="0"/>
                    </a:p>
                  </a:txBody>
                  <a:tcPr/>
                </a:tc>
                <a:tc>
                  <a:txBody>
                    <a:bodyPr/>
                    <a:lstStyle/>
                    <a:p>
                      <a:r>
                        <a:rPr lang="en-US" dirty="0"/>
                        <a:t>Image Processing</a:t>
                      </a:r>
                    </a:p>
                  </a:txBody>
                  <a:tcPr/>
                </a:tc>
                <a:extLst>
                  <a:ext uri="{0D108BD9-81ED-4DB2-BD59-A6C34878D82A}">
                    <a16:rowId xmlns:a16="http://schemas.microsoft.com/office/drawing/2014/main" val="3774522613"/>
                  </a:ext>
                </a:extLst>
              </a:tr>
              <a:tr h="859844">
                <a:tc>
                  <a:txBody>
                    <a:bodyPr/>
                    <a:lstStyle/>
                    <a:p>
                      <a:r>
                        <a:rPr lang="en-US" sz="1400" b="0" i="0" u="none" strike="noStrike" cap="none" baseline="0" dirty="0">
                          <a:solidFill>
                            <a:schemeClr val="dk1"/>
                          </a:solidFill>
                          <a:latin typeface="Calibri"/>
                          <a:ea typeface="Calibri"/>
                          <a:cs typeface="Calibri"/>
                          <a:sym typeface="Arial"/>
                        </a:rPr>
                        <a:t>Brain tumor segmentation based on deep learning and an attention mechanism using MRI multimodal-</a:t>
                      </a:r>
                    </a:p>
                    <a:p>
                      <a:r>
                        <a:rPr lang="en-US" sz="1400" b="0" i="0" u="none" strike="noStrike" cap="none" baseline="0" dirty="0" err="1">
                          <a:solidFill>
                            <a:schemeClr val="dk1"/>
                          </a:solidFill>
                          <a:latin typeface="Calibri"/>
                          <a:ea typeface="Calibri"/>
                          <a:cs typeface="Calibri"/>
                          <a:sym typeface="Arial"/>
                        </a:rPr>
                        <a:t>ities</a:t>
                      </a:r>
                      <a:r>
                        <a:rPr lang="en-US" sz="1400" b="0" i="0" u="none" strike="noStrike" cap="none" baseline="0" dirty="0">
                          <a:solidFill>
                            <a:schemeClr val="dk1"/>
                          </a:solidFill>
                          <a:latin typeface="Calibri"/>
                          <a:ea typeface="Calibri"/>
                          <a:cs typeface="Calibri"/>
                          <a:sym typeface="Arial"/>
                        </a:rPr>
                        <a:t> brain images</a:t>
                      </a:r>
                      <a:endParaRPr lang="en-US" dirty="0"/>
                    </a:p>
                    <a:p>
                      <a:endParaRPr lang="en-US" dirty="0"/>
                    </a:p>
                  </a:txBody>
                  <a:tcPr/>
                </a:tc>
                <a:tc>
                  <a:txBody>
                    <a:bodyPr/>
                    <a:lstStyle/>
                    <a:p>
                      <a:r>
                        <a:rPr lang="en-US" sz="1400" b="0" i="0" u="none" strike="noStrike" cap="none" baseline="0" dirty="0">
                          <a:solidFill>
                            <a:schemeClr val="dk1"/>
                          </a:solidFill>
                          <a:latin typeface="Calibri"/>
                          <a:ea typeface="Calibri"/>
                          <a:cs typeface="Calibri"/>
                          <a:sym typeface="Arial"/>
                        </a:rPr>
                        <a:t>www.nature.com/scientificreports</a:t>
                      </a:r>
                      <a:endParaRPr lang="en-US" dirty="0"/>
                    </a:p>
                  </a:txBody>
                  <a:tcPr/>
                </a:tc>
                <a:tc>
                  <a:txBody>
                    <a:bodyPr/>
                    <a:lstStyle/>
                    <a:p>
                      <a:r>
                        <a:rPr lang="en-US" sz="1400" b="0" i="0" u="none" strike="noStrike" cap="none" baseline="0" dirty="0" err="1">
                          <a:solidFill>
                            <a:schemeClr val="dk1"/>
                          </a:solidFill>
                          <a:latin typeface="Calibri"/>
                          <a:ea typeface="Calibri"/>
                          <a:cs typeface="Calibri"/>
                          <a:sym typeface="Arial"/>
                        </a:rPr>
                        <a:t>Ramin</a:t>
                      </a:r>
                      <a:r>
                        <a:rPr lang="en-US" sz="1400" b="0" i="0" u="none" strike="noStrike" cap="none" baseline="0" dirty="0">
                          <a:solidFill>
                            <a:schemeClr val="dk1"/>
                          </a:solidFill>
                          <a:latin typeface="Calibri"/>
                          <a:ea typeface="Calibri"/>
                          <a:cs typeface="Calibri"/>
                          <a:sym typeface="Arial"/>
                        </a:rPr>
                        <a:t> </a:t>
                      </a:r>
                      <a:r>
                        <a:rPr lang="en-US" sz="1400" b="0" i="0" u="none" strike="noStrike" cap="none" baseline="0" dirty="0" err="1">
                          <a:solidFill>
                            <a:schemeClr val="dk1"/>
                          </a:solidFill>
                          <a:latin typeface="Calibri"/>
                          <a:ea typeface="Calibri"/>
                          <a:cs typeface="Calibri"/>
                          <a:sym typeface="Arial"/>
                        </a:rPr>
                        <a:t>Ranjbarzadeh</a:t>
                      </a:r>
                      <a:r>
                        <a:rPr lang="en-US" sz="1400" b="0" i="0" u="none" strike="noStrike" cap="none" baseline="0" dirty="0">
                          <a:solidFill>
                            <a:schemeClr val="dk1"/>
                          </a:solidFill>
                          <a:latin typeface="Calibri"/>
                          <a:ea typeface="Calibri"/>
                          <a:cs typeface="Calibri"/>
                          <a:sym typeface="Arial"/>
                        </a:rPr>
                        <a:t>, Abbas </a:t>
                      </a:r>
                      <a:r>
                        <a:rPr lang="en-US" sz="1400" b="0" i="0" u="none" strike="noStrike" cap="none" baseline="0" dirty="0" err="1">
                          <a:solidFill>
                            <a:schemeClr val="dk1"/>
                          </a:solidFill>
                          <a:latin typeface="Calibri"/>
                          <a:ea typeface="Calibri"/>
                          <a:cs typeface="Calibri"/>
                          <a:sym typeface="Arial"/>
                        </a:rPr>
                        <a:t>Bagherian</a:t>
                      </a:r>
                      <a:r>
                        <a:rPr lang="en-US" sz="1400" b="0" i="0" u="none" strike="noStrike" cap="none" baseline="0" dirty="0">
                          <a:solidFill>
                            <a:schemeClr val="dk1"/>
                          </a:solidFill>
                          <a:latin typeface="Calibri"/>
                          <a:ea typeface="Calibri"/>
                          <a:cs typeface="Calibri"/>
                          <a:sym typeface="Arial"/>
                        </a:rPr>
                        <a:t> </a:t>
                      </a:r>
                      <a:r>
                        <a:rPr lang="en-US" sz="1400" b="0" i="0" u="none" strike="noStrike" cap="none" baseline="0" dirty="0" err="1">
                          <a:solidFill>
                            <a:schemeClr val="dk1"/>
                          </a:solidFill>
                          <a:latin typeface="Calibri"/>
                          <a:ea typeface="Calibri"/>
                          <a:cs typeface="Calibri"/>
                          <a:sym typeface="Arial"/>
                        </a:rPr>
                        <a:t>Kasgari</a:t>
                      </a:r>
                      <a:r>
                        <a:rPr lang="en-US" sz="1400" b="0" i="0" u="none" strike="noStrike" cap="none" baseline="0" dirty="0">
                          <a:solidFill>
                            <a:schemeClr val="dk1"/>
                          </a:solidFill>
                          <a:latin typeface="Calibri"/>
                          <a:ea typeface="Calibri"/>
                          <a:cs typeface="Calibri"/>
                          <a:sym typeface="Arial"/>
                        </a:rPr>
                        <a:t>, </a:t>
                      </a:r>
                      <a:r>
                        <a:rPr lang="en-US" sz="1400" b="0" i="0" u="none" strike="noStrike" cap="none" baseline="0" dirty="0" err="1">
                          <a:solidFill>
                            <a:schemeClr val="dk1"/>
                          </a:solidFill>
                          <a:latin typeface="Calibri"/>
                          <a:ea typeface="Calibri"/>
                          <a:cs typeface="Calibri"/>
                          <a:sym typeface="Arial"/>
                        </a:rPr>
                        <a:t>Saeid</a:t>
                      </a:r>
                      <a:r>
                        <a:rPr lang="en-US" sz="1400" b="0" i="0" u="none" strike="noStrike" cap="none" baseline="0" dirty="0">
                          <a:solidFill>
                            <a:schemeClr val="dk1"/>
                          </a:solidFill>
                          <a:latin typeface="Calibri"/>
                          <a:ea typeface="Calibri"/>
                          <a:cs typeface="Calibri"/>
                          <a:sym typeface="Arial"/>
                        </a:rPr>
                        <a:t> </a:t>
                      </a:r>
                      <a:r>
                        <a:rPr lang="en-US" sz="1400" b="0" i="0" u="none" strike="noStrike" cap="none" baseline="0" dirty="0" err="1">
                          <a:solidFill>
                            <a:schemeClr val="dk1"/>
                          </a:solidFill>
                          <a:latin typeface="Calibri"/>
                          <a:ea typeface="Calibri"/>
                          <a:cs typeface="Calibri"/>
                          <a:sym typeface="Arial"/>
                        </a:rPr>
                        <a:t>JafarzadehGhoushchi</a:t>
                      </a:r>
                      <a:r>
                        <a:rPr lang="en-US" sz="1400" b="0" i="0" u="none" strike="noStrike" cap="none" baseline="0" dirty="0">
                          <a:solidFill>
                            <a:schemeClr val="dk1"/>
                          </a:solidFill>
                          <a:latin typeface="Calibri"/>
                          <a:ea typeface="Calibri"/>
                          <a:cs typeface="Calibri"/>
                          <a:sym typeface="Arial"/>
                        </a:rPr>
                        <a:t>,</a:t>
                      </a:r>
                    </a:p>
                    <a:p>
                      <a:r>
                        <a:rPr lang="en-US" sz="1400" b="0" i="0" u="none" strike="noStrike" cap="none" baseline="0" dirty="0" err="1">
                          <a:solidFill>
                            <a:schemeClr val="dk1"/>
                          </a:solidFill>
                          <a:latin typeface="Calibri"/>
                          <a:ea typeface="Calibri"/>
                          <a:cs typeface="Calibri"/>
                          <a:sym typeface="Arial"/>
                        </a:rPr>
                        <a:t>ShokofehAnari</a:t>
                      </a:r>
                      <a:r>
                        <a:rPr lang="en-US" sz="1400" b="0" i="0" u="none" strike="noStrike" cap="none" baseline="0" dirty="0">
                          <a:solidFill>
                            <a:schemeClr val="dk1"/>
                          </a:solidFill>
                          <a:latin typeface="Calibri"/>
                          <a:ea typeface="Calibri"/>
                          <a:cs typeface="Calibri"/>
                          <a:sym typeface="Arial"/>
                        </a:rPr>
                        <a:t>, Maryam </a:t>
                      </a:r>
                      <a:r>
                        <a:rPr lang="en-US" sz="1400" b="0" i="0" u="none" strike="noStrike" cap="none" baseline="0" dirty="0" err="1">
                          <a:solidFill>
                            <a:schemeClr val="dk1"/>
                          </a:solidFill>
                          <a:latin typeface="Calibri"/>
                          <a:ea typeface="Calibri"/>
                          <a:cs typeface="Calibri"/>
                          <a:sym typeface="Arial"/>
                        </a:rPr>
                        <a:t>Naseri</a:t>
                      </a:r>
                      <a:r>
                        <a:rPr lang="en-US" sz="1400" b="0" i="0" u="none" strike="noStrike" cap="none" baseline="0" dirty="0">
                          <a:solidFill>
                            <a:schemeClr val="dk1"/>
                          </a:solidFill>
                          <a:latin typeface="Calibri"/>
                          <a:ea typeface="Calibri"/>
                          <a:cs typeface="Calibri"/>
                          <a:sym typeface="Arial"/>
                        </a:rPr>
                        <a:t> &amp; Malika </a:t>
                      </a:r>
                      <a:r>
                        <a:rPr lang="en-US" sz="1400" b="0" i="0" u="none" strike="noStrike" cap="none" baseline="0" dirty="0" err="1">
                          <a:solidFill>
                            <a:schemeClr val="dk1"/>
                          </a:solidFill>
                          <a:latin typeface="Calibri"/>
                          <a:ea typeface="Calibri"/>
                          <a:cs typeface="Calibri"/>
                          <a:sym typeface="Arial"/>
                        </a:rPr>
                        <a:t>Bendechache</a:t>
                      </a:r>
                      <a:endParaRPr lang="en-US" dirty="0"/>
                    </a:p>
                  </a:txBody>
                  <a:tcPr/>
                </a:tc>
                <a:tc>
                  <a:txBody>
                    <a:bodyPr/>
                    <a:lstStyle/>
                    <a:p>
                      <a:r>
                        <a:rPr lang="en-US" dirty="0"/>
                        <a:t>Image Segmentation</a:t>
                      </a:r>
                    </a:p>
                  </a:txBody>
                  <a:tcPr/>
                </a:tc>
                <a:extLst>
                  <a:ext uri="{0D108BD9-81ED-4DB2-BD59-A6C34878D82A}">
                    <a16:rowId xmlns:a16="http://schemas.microsoft.com/office/drawing/2014/main" val="2862575433"/>
                  </a:ext>
                </a:extLst>
              </a:tr>
            </a:tbl>
          </a:graphicData>
        </a:graphic>
      </p:graphicFrame>
    </p:spTree>
    <p:extLst>
      <p:ext uri="{BB962C8B-B14F-4D97-AF65-F5344CB8AC3E}">
        <p14:creationId xmlns:p14="http://schemas.microsoft.com/office/powerpoint/2010/main" val="13164701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8"/>
          <p:cNvSpPr txBox="1">
            <a:spLocks noGrp="1"/>
          </p:cNvSpPr>
          <p:nvPr>
            <p:ph type="title"/>
          </p:nvPr>
        </p:nvSpPr>
        <p:spPr>
          <a:xfrm>
            <a:off x="0" y="192344"/>
            <a:ext cx="12192000" cy="88154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Problem statement and Objectives</a:t>
            </a:r>
            <a:endParaRPr dirty="0"/>
          </a:p>
        </p:txBody>
      </p:sp>
      <p:pic>
        <p:nvPicPr>
          <p:cNvPr id="139" name="Google Shape;139;p18"/>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140" name="Google Shape;140;p18"/>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141" name="Google Shape;141;p18"/>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142" name="Google Shape;142;p18"/>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7</a:t>
            </a:fld>
            <a:endParaRPr dirty="0">
              <a:latin typeface="Georgia"/>
              <a:ea typeface="Georgia"/>
              <a:cs typeface="Georgia"/>
              <a:sym typeface="Georgia"/>
            </a:endParaRPr>
          </a:p>
        </p:txBody>
      </p:sp>
      <p:sp>
        <p:nvSpPr>
          <p:cNvPr id="143" name="Google Shape;143;p18"/>
          <p:cNvSpPr txBox="1"/>
          <p:nvPr/>
        </p:nvSpPr>
        <p:spPr>
          <a:xfrm>
            <a:off x="763772" y="1539448"/>
            <a:ext cx="10515600" cy="4581507"/>
          </a:xfrm>
          <a:prstGeom prst="rect">
            <a:avLst/>
          </a:prstGeom>
          <a:noFill/>
          <a:ln>
            <a:noFill/>
          </a:ln>
        </p:spPr>
        <p:txBody>
          <a:bodyPr spcFirstLastPara="1" wrap="square" lIns="91425" tIns="45700" rIns="91425" bIns="45700" anchor="t" anchorCtr="0">
            <a:normAutofit/>
          </a:bodyPr>
          <a:lstStyle/>
          <a:p>
            <a:pPr marL="0" marR="0" lvl="0" indent="0" algn="l" rtl="0">
              <a:lnSpc>
                <a:spcPct val="110000"/>
              </a:lnSpc>
              <a:spcBef>
                <a:spcPts val="0"/>
              </a:spcBef>
              <a:spcAft>
                <a:spcPts val="0"/>
              </a:spcAft>
              <a:buClr>
                <a:srgbClr val="002060"/>
              </a:buClr>
              <a:buSzPts val="2800"/>
              <a:buFont typeface="Arial"/>
              <a:buNone/>
            </a:pPr>
            <a:r>
              <a:rPr lang="en-US" sz="2800" b="1" dirty="0">
                <a:solidFill>
                  <a:srgbClr val="002060"/>
                </a:solidFill>
                <a:latin typeface="Georgia"/>
                <a:ea typeface="Georgia"/>
                <a:cs typeface="Georgia"/>
                <a:sym typeface="Georgia"/>
              </a:rPr>
              <a:t>Problem statement</a:t>
            </a:r>
            <a:endParaRPr dirty="0"/>
          </a:p>
          <a:p>
            <a:pPr marL="228600" marR="0" lvl="0" indent="-228600" algn="l" rtl="0">
              <a:lnSpc>
                <a:spcPct val="110000"/>
              </a:lnSpc>
              <a:spcBef>
                <a:spcPts val="0"/>
              </a:spcBef>
              <a:spcAft>
                <a:spcPts val="0"/>
              </a:spcAft>
              <a:buClr>
                <a:srgbClr val="C00000"/>
              </a:buClr>
              <a:buSzPts val="2000"/>
              <a:buFont typeface="Arial"/>
              <a:buChar char="•"/>
            </a:pPr>
            <a:r>
              <a:rPr lang="en-US" sz="2000" b="1" dirty="0">
                <a:solidFill>
                  <a:srgbClr val="C00000"/>
                </a:solidFill>
                <a:latin typeface="Georgia"/>
                <a:ea typeface="Georgia"/>
                <a:cs typeface="Georgia"/>
                <a:sym typeface="Georgia"/>
              </a:rPr>
              <a:t>To detect brain tumor using Deep Learning algorithms and implement the same into a web application that will act as an end product. The system being developed aims to facilitate early detection of tumor so as to reduce mortality rates.</a:t>
            </a:r>
            <a:endParaRPr dirty="0"/>
          </a:p>
          <a:p>
            <a:pPr marL="0" marR="0" lvl="0" indent="0" algn="l" rtl="0">
              <a:lnSpc>
                <a:spcPct val="110000"/>
              </a:lnSpc>
              <a:spcBef>
                <a:spcPts val="0"/>
              </a:spcBef>
              <a:spcAft>
                <a:spcPts val="0"/>
              </a:spcAft>
              <a:buClr>
                <a:schemeClr val="dk1"/>
              </a:buClr>
              <a:buSzPts val="2600"/>
              <a:buFont typeface="Arial"/>
              <a:buNone/>
            </a:pPr>
            <a:endParaRPr sz="2600" b="1" dirty="0">
              <a:solidFill>
                <a:srgbClr val="C55A11"/>
              </a:solidFill>
              <a:latin typeface="Bell MT"/>
              <a:ea typeface="Bell MT"/>
              <a:cs typeface="Bell MT"/>
              <a:sym typeface="Bell MT"/>
            </a:endParaRPr>
          </a:p>
          <a:p>
            <a:pPr marL="0" marR="0" lvl="0" indent="0" algn="l" rtl="0">
              <a:lnSpc>
                <a:spcPct val="110000"/>
              </a:lnSpc>
              <a:spcBef>
                <a:spcPts val="0"/>
              </a:spcBef>
              <a:spcAft>
                <a:spcPts val="0"/>
              </a:spcAft>
              <a:buClr>
                <a:srgbClr val="002060"/>
              </a:buClr>
              <a:buSzPts val="2800"/>
              <a:buFont typeface="Arial"/>
              <a:buNone/>
            </a:pPr>
            <a:r>
              <a:rPr lang="en-US" sz="2800" b="1" dirty="0">
                <a:solidFill>
                  <a:srgbClr val="002060"/>
                </a:solidFill>
                <a:latin typeface="Georgia"/>
                <a:ea typeface="Georgia"/>
                <a:cs typeface="Georgia"/>
                <a:sym typeface="Georgia"/>
              </a:rPr>
              <a:t>Objectives</a:t>
            </a:r>
            <a:endParaRPr dirty="0"/>
          </a:p>
          <a:p>
            <a:pPr marL="228600" marR="0" lvl="0" indent="-228600" algn="l" rtl="0">
              <a:lnSpc>
                <a:spcPct val="110000"/>
              </a:lnSpc>
              <a:spcBef>
                <a:spcPts val="0"/>
              </a:spcBef>
              <a:spcAft>
                <a:spcPts val="0"/>
              </a:spcAft>
              <a:buClr>
                <a:srgbClr val="C00000"/>
              </a:buClr>
              <a:buSzPts val="2000"/>
              <a:buFont typeface="Georgia"/>
              <a:buChar char="•"/>
            </a:pPr>
            <a:r>
              <a:rPr lang="en-US" sz="2000" b="1" dirty="0">
                <a:solidFill>
                  <a:srgbClr val="C00000"/>
                </a:solidFill>
                <a:latin typeface="Georgia"/>
                <a:ea typeface="Georgia"/>
                <a:cs typeface="Georgia"/>
                <a:sym typeface="Georgia"/>
              </a:rPr>
              <a:t>To reduce human intervention using automation of tumor detection.</a:t>
            </a:r>
            <a:endParaRPr dirty="0">
              <a:latin typeface="Georgia"/>
              <a:ea typeface="Georgia"/>
              <a:cs typeface="Georgia"/>
              <a:sym typeface="Georgia"/>
            </a:endParaRPr>
          </a:p>
          <a:p>
            <a:pPr marL="228600" marR="0" lvl="0" indent="-228600" algn="l" rtl="0">
              <a:lnSpc>
                <a:spcPct val="110000"/>
              </a:lnSpc>
              <a:spcBef>
                <a:spcPts val="0"/>
              </a:spcBef>
              <a:spcAft>
                <a:spcPts val="0"/>
              </a:spcAft>
              <a:buClr>
                <a:srgbClr val="C00000"/>
              </a:buClr>
              <a:buSzPts val="2000"/>
              <a:buFont typeface="Georgia"/>
              <a:buChar char="•"/>
            </a:pPr>
            <a:r>
              <a:rPr lang="en-US" sz="2000" b="1" dirty="0">
                <a:solidFill>
                  <a:srgbClr val="C00000"/>
                </a:solidFill>
                <a:latin typeface="Georgia"/>
                <a:ea typeface="Georgia"/>
                <a:cs typeface="Georgia"/>
                <a:sym typeface="Georgia"/>
              </a:rPr>
              <a:t>To increase awareness about the “Brain Tumor”, by providing information modules on the web application.</a:t>
            </a:r>
            <a:endParaRPr dirty="0">
              <a:latin typeface="Georgia"/>
              <a:ea typeface="Georgia"/>
              <a:cs typeface="Georgia"/>
              <a:sym typeface="Georgia"/>
            </a:endParaRPr>
          </a:p>
          <a:p>
            <a:pPr marL="228600" marR="0" lvl="0" indent="-228600" algn="l" rtl="0">
              <a:lnSpc>
                <a:spcPct val="110000"/>
              </a:lnSpc>
              <a:spcBef>
                <a:spcPts val="0"/>
              </a:spcBef>
              <a:spcAft>
                <a:spcPts val="0"/>
              </a:spcAft>
              <a:buClr>
                <a:srgbClr val="C00000"/>
              </a:buClr>
              <a:buSzPts val="2000"/>
              <a:buFont typeface="Georgia"/>
              <a:buChar char="•"/>
            </a:pPr>
            <a:r>
              <a:rPr lang="en-US" sz="2000" b="1" dirty="0">
                <a:solidFill>
                  <a:srgbClr val="C00000"/>
                </a:solidFill>
                <a:latin typeface="Georgia"/>
                <a:ea typeface="Georgia"/>
                <a:cs typeface="Georgia"/>
                <a:sym typeface="Georgia"/>
              </a:rPr>
              <a:t>Reduction of medical cost by early detection and diagnosis.</a:t>
            </a:r>
            <a:endParaRPr sz="2800" dirty="0">
              <a:solidFill>
                <a:schemeClr val="dk1"/>
              </a:solidFill>
              <a:latin typeface="Georgia"/>
              <a:ea typeface="Georgia"/>
              <a:cs typeface="Georgia"/>
              <a:sym typeface="Georgi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9"/>
          <p:cNvSpPr txBox="1">
            <a:spLocks noGrp="1"/>
          </p:cNvSpPr>
          <p:nvPr>
            <p:ph type="title"/>
          </p:nvPr>
        </p:nvSpPr>
        <p:spPr>
          <a:xfrm>
            <a:off x="0" y="192344"/>
            <a:ext cx="12192000" cy="88154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Proposed Methodology</a:t>
            </a:r>
            <a:endParaRPr b="1" dirty="0">
              <a:solidFill>
                <a:srgbClr val="002060"/>
              </a:solidFill>
              <a:latin typeface="Georgia"/>
              <a:ea typeface="Georgia"/>
              <a:cs typeface="Georgia"/>
              <a:sym typeface="Georgia"/>
            </a:endParaRPr>
          </a:p>
        </p:txBody>
      </p:sp>
      <p:pic>
        <p:nvPicPr>
          <p:cNvPr id="149" name="Google Shape;149;p19"/>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150" name="Google Shape;150;p19"/>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151" name="Google Shape;151;p19"/>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pic>
        <p:nvPicPr>
          <p:cNvPr id="152" name="Google Shape;152;p19"/>
          <p:cNvPicPr preferRelativeResize="0"/>
          <p:nvPr/>
        </p:nvPicPr>
        <p:blipFill rotWithShape="1">
          <a:blip r:embed="rId4">
            <a:alphaModFix/>
          </a:blip>
          <a:srcRect/>
          <a:stretch/>
        </p:blipFill>
        <p:spPr>
          <a:xfrm>
            <a:off x="1372712" y="855336"/>
            <a:ext cx="9446576" cy="5313699"/>
          </a:xfrm>
          <a:prstGeom prst="rect">
            <a:avLst/>
          </a:prstGeom>
          <a:noFill/>
          <a:ln>
            <a:noFill/>
          </a:ln>
        </p:spPr>
      </p:pic>
      <p:sp>
        <p:nvSpPr>
          <p:cNvPr id="153" name="Google Shape;153;p19"/>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8</a:t>
            </a:fld>
            <a:endParaRPr dirty="0">
              <a:latin typeface="Georgia"/>
              <a:ea typeface="Georgia"/>
              <a:cs typeface="Georgia"/>
              <a:sym typeface="Georgia"/>
            </a:endParaRPr>
          </a:p>
        </p:txBody>
      </p:sp>
      <p:sp>
        <p:nvSpPr>
          <p:cNvPr id="154" name="Google Shape;154;p19"/>
          <p:cNvSpPr txBox="1"/>
          <p:nvPr/>
        </p:nvSpPr>
        <p:spPr>
          <a:xfrm>
            <a:off x="763772" y="1539449"/>
            <a:ext cx="10515600" cy="4351338"/>
          </a:xfrm>
          <a:prstGeom prst="rect">
            <a:avLst/>
          </a:prstGeom>
          <a:noFill/>
          <a:ln>
            <a:noFill/>
          </a:ln>
        </p:spPr>
        <p:txBody>
          <a:bodyPr spcFirstLastPara="1" wrap="square" lIns="91425" tIns="45700" rIns="91425" bIns="45700" anchor="t" anchorCtr="0">
            <a:normAutofit/>
          </a:bodyPr>
          <a:lstStyle/>
          <a:p>
            <a:pPr marL="0" marR="0" lvl="0" indent="0" algn="l" rtl="0">
              <a:lnSpc>
                <a:spcPct val="110000"/>
              </a:lnSpc>
              <a:spcBef>
                <a:spcPts val="0"/>
              </a:spcBef>
              <a:spcAft>
                <a:spcPts val="0"/>
              </a:spcAft>
              <a:buClr>
                <a:schemeClr val="dk1"/>
              </a:buClr>
              <a:buSzPts val="2000"/>
              <a:buFont typeface="Arial"/>
              <a:buNone/>
            </a:pPr>
            <a:endParaRPr sz="2000" b="1" i="1" dirty="0">
              <a:solidFill>
                <a:srgbClr val="C00000"/>
              </a:solidFill>
              <a:latin typeface="Georgia"/>
              <a:ea typeface="Georgia"/>
              <a:cs typeface="Georgia"/>
              <a:sym typeface="Georgia"/>
            </a:endParaRPr>
          </a:p>
          <a:p>
            <a:pPr marL="0" marR="0" lvl="0" indent="0" algn="l" rtl="0">
              <a:lnSpc>
                <a:spcPct val="110000"/>
              </a:lnSpc>
              <a:spcBef>
                <a:spcPts val="0"/>
              </a:spcBef>
              <a:spcAft>
                <a:spcPts val="0"/>
              </a:spcAft>
              <a:buClr>
                <a:schemeClr val="dk1"/>
              </a:buClr>
              <a:buSzPts val="2000"/>
              <a:buFont typeface="Arial"/>
              <a:buNone/>
            </a:pPr>
            <a:endParaRPr sz="2000" b="1" i="1" dirty="0">
              <a:solidFill>
                <a:srgbClr val="C00000"/>
              </a:solidFill>
              <a:latin typeface="Georgia"/>
              <a:ea typeface="Georgia"/>
              <a:cs typeface="Georgia"/>
              <a:sym typeface="Georgia"/>
            </a:endParaRPr>
          </a:p>
          <a:p>
            <a:pPr marL="0" marR="0" lvl="0" indent="0" algn="l" rtl="0">
              <a:lnSpc>
                <a:spcPct val="110000"/>
              </a:lnSpc>
              <a:spcBef>
                <a:spcPts val="0"/>
              </a:spcBef>
              <a:spcAft>
                <a:spcPts val="0"/>
              </a:spcAft>
              <a:buClr>
                <a:schemeClr val="dk1"/>
              </a:buClr>
              <a:buSzPts val="2000"/>
              <a:buFont typeface="Arial"/>
              <a:buNone/>
            </a:pPr>
            <a:endParaRPr sz="2000" b="1" i="1" dirty="0">
              <a:solidFill>
                <a:srgbClr val="C00000"/>
              </a:solidFill>
              <a:latin typeface="Georgia"/>
              <a:ea typeface="Georgia"/>
              <a:cs typeface="Georgia"/>
              <a:sym typeface="Georgia"/>
            </a:endParaRPr>
          </a:p>
          <a:p>
            <a:pPr marL="0" marR="0" lvl="0" indent="0" algn="l" rtl="0">
              <a:lnSpc>
                <a:spcPct val="110000"/>
              </a:lnSpc>
              <a:spcBef>
                <a:spcPts val="0"/>
              </a:spcBef>
              <a:spcAft>
                <a:spcPts val="0"/>
              </a:spcAft>
              <a:buClr>
                <a:schemeClr val="dk1"/>
              </a:buClr>
              <a:buSzPts val="2000"/>
              <a:buFont typeface="Arial"/>
              <a:buNone/>
            </a:pPr>
            <a:endParaRPr sz="2000" b="1" i="1" dirty="0">
              <a:solidFill>
                <a:srgbClr val="C00000"/>
              </a:solidFill>
              <a:latin typeface="Georgia"/>
              <a:ea typeface="Georgia"/>
              <a:cs typeface="Georgia"/>
              <a:sym typeface="Georgia"/>
            </a:endParaRPr>
          </a:p>
          <a:p>
            <a:pPr marL="0" marR="0" lvl="0" indent="0" algn="l" rtl="0">
              <a:lnSpc>
                <a:spcPct val="110000"/>
              </a:lnSpc>
              <a:spcBef>
                <a:spcPts val="0"/>
              </a:spcBef>
              <a:spcAft>
                <a:spcPts val="0"/>
              </a:spcAft>
              <a:buClr>
                <a:schemeClr val="dk1"/>
              </a:buClr>
              <a:buSzPts val="2800"/>
              <a:buFont typeface="Arial"/>
              <a:buNone/>
            </a:pPr>
            <a:endParaRPr sz="2800" b="1" dirty="0">
              <a:solidFill>
                <a:srgbClr val="002060"/>
              </a:solidFill>
              <a:latin typeface="Georgia"/>
              <a:ea typeface="Georgia"/>
              <a:cs typeface="Georgia"/>
              <a:sym typeface="Georgia"/>
            </a:endParaRPr>
          </a:p>
          <a:p>
            <a:pPr marL="0" marR="0" lvl="0" indent="0" algn="l" rtl="0">
              <a:lnSpc>
                <a:spcPct val="90000"/>
              </a:lnSpc>
              <a:spcBef>
                <a:spcPts val="1000"/>
              </a:spcBef>
              <a:spcAft>
                <a:spcPts val="0"/>
              </a:spcAft>
              <a:buClr>
                <a:schemeClr val="dk1"/>
              </a:buClr>
              <a:buSzPts val="1400"/>
              <a:buFont typeface="Arial"/>
              <a:buNone/>
            </a:pPr>
            <a:endParaRPr sz="1400" dirty="0">
              <a:solidFill>
                <a:schemeClr val="dk1"/>
              </a:solidFill>
              <a:latin typeface="Georgia"/>
              <a:ea typeface="Georgia"/>
              <a:cs typeface="Georgia"/>
              <a:sym typeface="Georgia"/>
            </a:endParaRPr>
          </a:p>
          <a:p>
            <a:pPr marL="228600" marR="0" lvl="0" indent="-50800" algn="l" rtl="0">
              <a:lnSpc>
                <a:spcPct val="90000"/>
              </a:lnSpc>
              <a:spcBef>
                <a:spcPts val="1000"/>
              </a:spcBef>
              <a:spcAft>
                <a:spcPts val="0"/>
              </a:spcAft>
              <a:buClr>
                <a:schemeClr val="dk1"/>
              </a:buClr>
              <a:buSzPts val="2800"/>
              <a:buFont typeface="Arial"/>
              <a:buNone/>
            </a:pPr>
            <a:endParaRPr sz="2800" dirty="0">
              <a:solidFill>
                <a:schemeClr val="dk1"/>
              </a:solidFill>
              <a:latin typeface="Georgia"/>
              <a:ea typeface="Georgia"/>
              <a:cs typeface="Georgia"/>
              <a:sym typeface="Georgia"/>
            </a:endParaRPr>
          </a:p>
        </p:txBody>
      </p:sp>
      <p:sp>
        <p:nvSpPr>
          <p:cNvPr id="155" name="Google Shape;155;p19"/>
          <p:cNvSpPr txBox="1"/>
          <p:nvPr/>
        </p:nvSpPr>
        <p:spPr>
          <a:xfrm>
            <a:off x="3630298" y="5768825"/>
            <a:ext cx="4931400" cy="4002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dirty="0">
                <a:solidFill>
                  <a:srgbClr val="C00000"/>
                </a:solidFill>
                <a:latin typeface="Georgia"/>
                <a:ea typeface="Georgia"/>
                <a:cs typeface="Georgia"/>
                <a:sym typeface="Georgia"/>
              </a:rPr>
              <a:t>Fig 2.- Proposed Block Diagram</a:t>
            </a:r>
            <a:endParaRPr dirty="0">
              <a:solidFill>
                <a:srgbClr val="C00000"/>
              </a:solidFill>
              <a:latin typeface="Georgia"/>
              <a:ea typeface="Georgia"/>
              <a:cs typeface="Georgia"/>
              <a:sym typeface="Georgi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0" y="192344"/>
            <a:ext cx="12192000" cy="88154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2060"/>
              </a:buClr>
              <a:buSzPts val="4400"/>
              <a:buFont typeface="Georgia"/>
              <a:buNone/>
            </a:pPr>
            <a:r>
              <a:rPr lang="en-US" b="1" dirty="0">
                <a:solidFill>
                  <a:srgbClr val="002060"/>
                </a:solidFill>
                <a:latin typeface="Georgia"/>
                <a:ea typeface="Georgia"/>
                <a:cs typeface="Georgia"/>
                <a:sym typeface="Georgia"/>
              </a:rPr>
              <a:t>Proposed Requirement analysis</a:t>
            </a:r>
            <a:endParaRPr dirty="0"/>
          </a:p>
        </p:txBody>
      </p:sp>
      <p:pic>
        <p:nvPicPr>
          <p:cNvPr id="161" name="Google Shape;161;p20"/>
          <p:cNvPicPr preferRelativeResize="0">
            <a:picLocks noGrp="1"/>
          </p:cNvPicPr>
          <p:nvPr>
            <p:ph type="body" idx="1"/>
          </p:nvPr>
        </p:nvPicPr>
        <p:blipFill rotWithShape="1">
          <a:blip r:embed="rId3">
            <a:alphaModFix/>
          </a:blip>
          <a:srcRect/>
          <a:stretch/>
        </p:blipFill>
        <p:spPr>
          <a:xfrm>
            <a:off x="125818" y="136525"/>
            <a:ext cx="879921" cy="1172756"/>
          </a:xfrm>
          <a:prstGeom prst="rect">
            <a:avLst/>
          </a:prstGeom>
          <a:noFill/>
          <a:ln>
            <a:noFill/>
          </a:ln>
        </p:spPr>
      </p:pic>
      <p:sp>
        <p:nvSpPr>
          <p:cNvPr id="162" name="Google Shape;162;p20"/>
          <p:cNvSpPr txBox="1">
            <a:spLocks noGrp="1"/>
          </p:cNvSpPr>
          <p:nvPr>
            <p:ph type="dt" idx="10"/>
          </p:nvPr>
        </p:nvSpPr>
        <p:spPr>
          <a:xfrm>
            <a:off x="125818" y="6356351"/>
            <a:ext cx="1086293" cy="36512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latin typeface="Georgia"/>
                <a:ea typeface="Georgia"/>
                <a:cs typeface="Georgia"/>
                <a:sym typeface="Georgia"/>
              </a:rPr>
              <a:t>24-12-2021</a:t>
            </a:r>
            <a:endParaRPr dirty="0">
              <a:latin typeface="Georgia"/>
              <a:ea typeface="Georgia"/>
              <a:cs typeface="Georgia"/>
              <a:sym typeface="Georgia"/>
            </a:endParaRPr>
          </a:p>
        </p:txBody>
      </p:sp>
      <p:sp>
        <p:nvSpPr>
          <p:cNvPr id="163" name="Google Shape;163;p20"/>
          <p:cNvSpPr txBox="1">
            <a:spLocks noGrp="1"/>
          </p:cNvSpPr>
          <p:nvPr>
            <p:ph type="ftr" idx="11"/>
          </p:nvPr>
        </p:nvSpPr>
        <p:spPr>
          <a:xfrm>
            <a:off x="1998921" y="6356351"/>
            <a:ext cx="8272129" cy="36512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Georgia"/>
                <a:ea typeface="Georgia"/>
                <a:cs typeface="Georgia"/>
                <a:sym typeface="Georgia"/>
              </a:rPr>
              <a:t>Dept. of Electronics and Telecommunication </a:t>
            </a:r>
            <a:endParaRPr dirty="0"/>
          </a:p>
          <a:p>
            <a:pPr marL="0" lvl="0" indent="0" algn="ctr" rtl="0">
              <a:spcBef>
                <a:spcPts val="0"/>
              </a:spcBef>
              <a:spcAft>
                <a:spcPts val="0"/>
              </a:spcAft>
              <a:buNone/>
            </a:pPr>
            <a:r>
              <a:rPr lang="en-US" dirty="0">
                <a:latin typeface="Georgia"/>
                <a:ea typeface="Georgia"/>
                <a:cs typeface="Georgia"/>
                <a:sym typeface="Georgia"/>
              </a:rPr>
              <a:t>Hope Foundation’s International Institute of Information Technology, Hinjawadi, Pune</a:t>
            </a:r>
            <a:endParaRPr dirty="0">
              <a:latin typeface="Georgia"/>
              <a:ea typeface="Georgia"/>
              <a:cs typeface="Georgia"/>
              <a:sym typeface="Georgia"/>
            </a:endParaRPr>
          </a:p>
        </p:txBody>
      </p:sp>
      <p:sp>
        <p:nvSpPr>
          <p:cNvPr id="164" name="Google Shape;164;p20"/>
          <p:cNvSpPr txBox="1">
            <a:spLocks noGrp="1"/>
          </p:cNvSpPr>
          <p:nvPr>
            <p:ph type="sldNum" idx="12"/>
          </p:nvPr>
        </p:nvSpPr>
        <p:spPr>
          <a:xfrm>
            <a:off x="11493795" y="6356352"/>
            <a:ext cx="487326" cy="36512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Georgia"/>
                <a:ea typeface="Georgia"/>
                <a:cs typeface="Georgia"/>
                <a:sym typeface="Georgia"/>
              </a:rPr>
              <a:t>9</a:t>
            </a:fld>
            <a:endParaRPr dirty="0">
              <a:latin typeface="Georgia"/>
              <a:ea typeface="Georgia"/>
              <a:cs typeface="Georgia"/>
              <a:sym typeface="Georgia"/>
            </a:endParaRPr>
          </a:p>
        </p:txBody>
      </p:sp>
      <p:sp>
        <p:nvSpPr>
          <p:cNvPr id="165" name="Google Shape;165;p20"/>
          <p:cNvSpPr txBox="1"/>
          <p:nvPr/>
        </p:nvSpPr>
        <p:spPr>
          <a:xfrm>
            <a:off x="1212111" y="1430329"/>
            <a:ext cx="10040713" cy="4958046"/>
          </a:xfrm>
          <a:prstGeom prst="rect">
            <a:avLst/>
          </a:prstGeom>
          <a:noFill/>
          <a:ln>
            <a:noFill/>
          </a:ln>
        </p:spPr>
        <p:txBody>
          <a:bodyPr spcFirstLastPara="1" wrap="square" lIns="91425" tIns="45700" rIns="91425" bIns="45700" anchor="t" anchorCtr="0">
            <a:normAutofit/>
          </a:bodyPr>
          <a:lstStyle/>
          <a:p>
            <a:pPr marL="0" marR="0" lvl="0" indent="0" algn="l" rtl="0">
              <a:lnSpc>
                <a:spcPct val="130000"/>
              </a:lnSpc>
              <a:spcBef>
                <a:spcPts val="0"/>
              </a:spcBef>
              <a:spcAft>
                <a:spcPts val="0"/>
              </a:spcAft>
              <a:buClr>
                <a:srgbClr val="002060"/>
              </a:buClr>
              <a:buSzPts val="7000"/>
              <a:buFont typeface="Arial"/>
              <a:buNone/>
            </a:pPr>
            <a:r>
              <a:rPr lang="en-US" sz="2000" b="1" dirty="0">
                <a:solidFill>
                  <a:srgbClr val="002060"/>
                </a:solidFill>
                <a:latin typeface="Georgia"/>
                <a:ea typeface="Georgia"/>
                <a:cs typeface="Georgia"/>
                <a:sym typeface="Georgia"/>
              </a:rPr>
              <a:t>Software Requirement</a:t>
            </a:r>
            <a:endParaRPr sz="2000" dirty="0">
              <a:latin typeface="Georgia"/>
              <a:ea typeface="Georgia"/>
              <a:cs typeface="Georgia"/>
              <a:sym typeface="Georgia"/>
            </a:endParaRPr>
          </a:p>
          <a:p>
            <a:pPr marL="0" marR="0" lvl="0" indent="0" algn="l" rtl="0">
              <a:lnSpc>
                <a:spcPct val="110000"/>
              </a:lnSpc>
              <a:spcBef>
                <a:spcPts val="0"/>
              </a:spcBef>
              <a:spcAft>
                <a:spcPts val="0"/>
              </a:spcAft>
              <a:buClr>
                <a:srgbClr val="002060"/>
              </a:buClr>
              <a:buSzPts val="11000"/>
              <a:buFont typeface="Arial"/>
              <a:buNone/>
            </a:pPr>
            <a:br>
              <a:rPr lang="en-US" sz="2000" b="1" dirty="0">
                <a:solidFill>
                  <a:srgbClr val="002060"/>
                </a:solidFill>
                <a:latin typeface="Georgia"/>
                <a:ea typeface="Georgia"/>
                <a:cs typeface="Georgia"/>
                <a:sym typeface="Georgia"/>
              </a:rPr>
            </a:br>
            <a:r>
              <a:rPr lang="en-US" sz="2000" b="1" dirty="0">
                <a:solidFill>
                  <a:srgbClr val="002060"/>
                </a:solidFill>
                <a:latin typeface="Georgia"/>
                <a:ea typeface="Georgia"/>
                <a:cs typeface="Georgia"/>
                <a:sym typeface="Georgia"/>
              </a:rPr>
              <a:t>OS Requirement</a:t>
            </a:r>
            <a:endParaRPr sz="2000" dirty="0">
              <a:latin typeface="Georgia"/>
              <a:ea typeface="Georgia"/>
              <a:cs typeface="Georgia"/>
              <a:sym typeface="Georgia"/>
            </a:endParaRPr>
          </a:p>
          <a:p>
            <a:pPr marL="457200" marR="0" lvl="0" indent="-355600" algn="l" rtl="0">
              <a:lnSpc>
                <a:spcPct val="110000"/>
              </a:lnSpc>
              <a:spcBef>
                <a:spcPts val="0"/>
              </a:spcBef>
              <a:spcAft>
                <a:spcPts val="0"/>
              </a:spcAft>
              <a:buClr>
                <a:srgbClr val="C00000"/>
              </a:buClr>
              <a:buSzPts val="2000"/>
              <a:buFont typeface="Georgia"/>
              <a:buChar char="●"/>
            </a:pPr>
            <a:r>
              <a:rPr lang="en-US" sz="2000" b="1" dirty="0">
                <a:solidFill>
                  <a:srgbClr val="C00000"/>
                </a:solidFill>
                <a:latin typeface="Georgia"/>
                <a:ea typeface="Georgia"/>
                <a:cs typeface="Georgia"/>
                <a:sym typeface="Georgia"/>
              </a:rPr>
              <a:t>Windows 8/10</a:t>
            </a:r>
            <a:endParaRPr sz="2000" dirty="0">
              <a:solidFill>
                <a:srgbClr val="C00000"/>
              </a:solidFill>
              <a:latin typeface="Georgia"/>
              <a:ea typeface="Georgia"/>
              <a:cs typeface="Georgia"/>
              <a:sym typeface="Georgia"/>
            </a:endParaRPr>
          </a:p>
          <a:p>
            <a:pPr marL="457200" marR="0" lvl="0" indent="-355600" algn="l" rtl="0">
              <a:lnSpc>
                <a:spcPct val="110000"/>
              </a:lnSpc>
              <a:spcBef>
                <a:spcPts val="0"/>
              </a:spcBef>
              <a:spcAft>
                <a:spcPts val="0"/>
              </a:spcAft>
              <a:buClr>
                <a:srgbClr val="C00000"/>
              </a:buClr>
              <a:buSzPts val="2000"/>
              <a:buChar char="●"/>
            </a:pPr>
            <a:r>
              <a:rPr lang="en-US" sz="2000" b="1" dirty="0">
                <a:solidFill>
                  <a:srgbClr val="C00000"/>
                </a:solidFill>
                <a:latin typeface="Georgia"/>
                <a:ea typeface="Georgia"/>
                <a:cs typeface="Georgia"/>
                <a:sym typeface="Georgia"/>
              </a:rPr>
              <a:t>Linux	</a:t>
            </a:r>
            <a:endParaRPr sz="2000" dirty="0">
              <a:solidFill>
                <a:srgbClr val="C00000"/>
              </a:solidFill>
              <a:latin typeface="Georgia"/>
              <a:ea typeface="Georgia"/>
              <a:cs typeface="Georgia"/>
              <a:sym typeface="Georgia"/>
            </a:endParaRPr>
          </a:p>
          <a:p>
            <a:pPr marL="0" marR="0" lvl="0" indent="0" algn="l" rtl="0">
              <a:lnSpc>
                <a:spcPct val="110000"/>
              </a:lnSpc>
              <a:spcBef>
                <a:spcPts val="0"/>
              </a:spcBef>
              <a:spcAft>
                <a:spcPts val="0"/>
              </a:spcAft>
              <a:buClr>
                <a:srgbClr val="3A3838"/>
              </a:buClr>
              <a:buSzPts val="6000"/>
              <a:buFont typeface="Arial"/>
              <a:buNone/>
            </a:pPr>
            <a:r>
              <a:rPr lang="en-US" sz="2000" b="1" dirty="0">
                <a:solidFill>
                  <a:srgbClr val="3A3838"/>
                </a:solidFill>
                <a:latin typeface="Georgia"/>
                <a:ea typeface="Georgia"/>
                <a:cs typeface="Georgia"/>
                <a:sym typeface="Georgia"/>
              </a:rPr>
              <a:t>	</a:t>
            </a:r>
            <a:br>
              <a:rPr lang="en-US" sz="2000" b="1" dirty="0">
                <a:solidFill>
                  <a:srgbClr val="3A3838"/>
                </a:solidFill>
                <a:latin typeface="Georgia"/>
                <a:ea typeface="Georgia"/>
                <a:cs typeface="Georgia"/>
                <a:sym typeface="Georgia"/>
              </a:rPr>
            </a:br>
            <a:r>
              <a:rPr lang="en-US" sz="2000" b="1" dirty="0">
                <a:solidFill>
                  <a:srgbClr val="002060"/>
                </a:solidFill>
                <a:latin typeface="Georgia"/>
                <a:ea typeface="Georgia"/>
                <a:cs typeface="Georgia"/>
                <a:sym typeface="Georgia"/>
              </a:rPr>
              <a:t>Training of the model</a:t>
            </a:r>
            <a:endParaRPr sz="2000" dirty="0">
              <a:latin typeface="Georgia"/>
              <a:ea typeface="Georgia"/>
              <a:cs typeface="Georgia"/>
              <a:sym typeface="Georgia"/>
            </a:endParaRPr>
          </a:p>
          <a:p>
            <a:pPr marL="457200" marR="0" lvl="0" indent="-355600" algn="l" rtl="0">
              <a:lnSpc>
                <a:spcPct val="110000"/>
              </a:lnSpc>
              <a:spcBef>
                <a:spcPts val="0"/>
              </a:spcBef>
              <a:spcAft>
                <a:spcPts val="0"/>
              </a:spcAft>
              <a:buClr>
                <a:srgbClr val="C00000"/>
              </a:buClr>
              <a:buSzPts val="2000"/>
              <a:buFont typeface="Georgia"/>
              <a:buChar char="●"/>
            </a:pPr>
            <a:r>
              <a:rPr lang="en-US" sz="2000" b="1" dirty="0">
                <a:solidFill>
                  <a:srgbClr val="C00000"/>
                </a:solidFill>
                <a:latin typeface="Georgia"/>
                <a:ea typeface="Georgia"/>
                <a:cs typeface="Georgia"/>
                <a:sym typeface="Georgia"/>
              </a:rPr>
              <a:t>Python IDE	(Kaggle Notebook Editor)</a:t>
            </a:r>
            <a:endParaRPr sz="2000" dirty="0">
              <a:latin typeface="Georgia"/>
              <a:ea typeface="Georgia"/>
              <a:cs typeface="Georgia"/>
              <a:sym typeface="Georgia"/>
            </a:endParaRPr>
          </a:p>
          <a:p>
            <a:pPr marL="457200" marR="0" lvl="0" indent="-355600" algn="l" rtl="0">
              <a:lnSpc>
                <a:spcPct val="110000"/>
              </a:lnSpc>
              <a:spcBef>
                <a:spcPts val="0"/>
              </a:spcBef>
              <a:spcAft>
                <a:spcPts val="0"/>
              </a:spcAft>
              <a:buClr>
                <a:srgbClr val="C00000"/>
              </a:buClr>
              <a:buSzPts val="2000"/>
              <a:buFont typeface="Georgia"/>
              <a:buChar char="●"/>
            </a:pPr>
            <a:r>
              <a:rPr lang="en-US" sz="2000" b="1" dirty="0">
                <a:solidFill>
                  <a:srgbClr val="C00000"/>
                </a:solidFill>
                <a:latin typeface="Georgia"/>
                <a:ea typeface="Georgia"/>
                <a:cs typeface="Georgia"/>
                <a:sym typeface="Georgia"/>
              </a:rPr>
              <a:t>Dataset for Training</a:t>
            </a:r>
            <a:endParaRPr sz="2000" dirty="0">
              <a:latin typeface="Georgia"/>
              <a:ea typeface="Georgia"/>
              <a:cs typeface="Georgia"/>
              <a:sym typeface="Georgia"/>
            </a:endParaRPr>
          </a:p>
          <a:p>
            <a:pPr marL="0" marR="0" lvl="0" indent="0" algn="l" rtl="0">
              <a:lnSpc>
                <a:spcPct val="110000"/>
              </a:lnSpc>
              <a:spcBef>
                <a:spcPts val="0"/>
              </a:spcBef>
              <a:spcAft>
                <a:spcPts val="0"/>
              </a:spcAft>
              <a:buClr>
                <a:srgbClr val="3A3838"/>
              </a:buClr>
              <a:buSzPts val="6000"/>
              <a:buFont typeface="Arial"/>
              <a:buNone/>
            </a:pPr>
            <a:br>
              <a:rPr lang="en-US" sz="2000" b="1" dirty="0">
                <a:solidFill>
                  <a:srgbClr val="3A3838"/>
                </a:solidFill>
                <a:latin typeface="Georgia"/>
                <a:ea typeface="Georgia"/>
                <a:cs typeface="Georgia"/>
                <a:sym typeface="Georgia"/>
              </a:rPr>
            </a:br>
            <a:r>
              <a:rPr lang="en-US" sz="2000" b="1" dirty="0">
                <a:solidFill>
                  <a:srgbClr val="002060"/>
                </a:solidFill>
                <a:latin typeface="Georgia"/>
                <a:ea typeface="Georgia"/>
                <a:cs typeface="Georgia"/>
                <a:sym typeface="Georgia"/>
              </a:rPr>
              <a:t>Web Application</a:t>
            </a:r>
            <a:endParaRPr sz="2000" dirty="0">
              <a:solidFill>
                <a:schemeClr val="dk1"/>
              </a:solidFill>
              <a:latin typeface="Georgia"/>
              <a:ea typeface="Georgia"/>
              <a:cs typeface="Georgia"/>
              <a:sym typeface="Georgia"/>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151</TotalTime>
  <Words>2197</Words>
  <Application>Microsoft Office PowerPoint</Application>
  <PresentationFormat>Widescreen</PresentationFormat>
  <Paragraphs>318</Paragraphs>
  <Slides>29</Slides>
  <Notes>29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Calibri</vt:lpstr>
      <vt:lpstr>Arial</vt:lpstr>
      <vt:lpstr>Noto Sans Symbols</vt:lpstr>
      <vt:lpstr>Bell MT</vt:lpstr>
      <vt:lpstr>Georgia</vt:lpstr>
      <vt:lpstr>Office Theme</vt:lpstr>
      <vt:lpstr> Project Phase I Presentation  Brain Tumour Detection System   Presented by  Ishan Modi (N18018)  Ishan Srivastav (N18068)   Janhavi Panambor (N18057)     Guided by  DR. VARSHA DEGAONKAR </vt:lpstr>
      <vt:lpstr>Outline</vt:lpstr>
      <vt:lpstr>Introduction</vt:lpstr>
      <vt:lpstr>Literature Survey</vt:lpstr>
      <vt:lpstr>Literature Survey</vt:lpstr>
      <vt:lpstr>Literature Survey</vt:lpstr>
      <vt:lpstr>Problem statement and Objectives</vt:lpstr>
      <vt:lpstr>Proposed Methodology</vt:lpstr>
      <vt:lpstr>Proposed Requirement analysis</vt:lpstr>
      <vt:lpstr>Proposed Requirement analysis</vt:lpstr>
      <vt:lpstr>Impact analysis</vt:lpstr>
      <vt:lpstr>Impact analysis</vt:lpstr>
      <vt:lpstr>Professional Ethical practices  to be followed</vt:lpstr>
      <vt:lpstr>Results</vt:lpstr>
      <vt:lpstr>Results</vt:lpstr>
      <vt:lpstr>Results</vt:lpstr>
      <vt:lpstr>Results</vt:lpstr>
      <vt:lpstr>Proposed web Layout</vt:lpstr>
      <vt:lpstr>Proposed web Layout</vt:lpstr>
      <vt:lpstr>Proposed web Layout</vt:lpstr>
      <vt:lpstr>Proposed web Layout</vt:lpstr>
      <vt:lpstr>Proposed web Layout</vt:lpstr>
      <vt:lpstr>Proposed web Layout</vt:lpstr>
      <vt:lpstr>Conclusion</vt:lpstr>
      <vt:lpstr>Future Scope</vt:lpstr>
      <vt:lpstr>Future Scope</vt:lpstr>
      <vt:lpstr>Reference Papers</vt:lpstr>
      <vt:lpstr>Reference Papers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Phase I Presentation  Brain Tumour Detection System   Presented by  Ishan Modi (N18018)  Ishan Srivastav (N18068)   Janhavi Panambor (N18057)     Guided by  DR. VARSHA DEGAONKAR</dc:title>
  <dc:creator>kalidas P</dc:creator>
  <cp:lastModifiedBy>Janhavi Panambor</cp:lastModifiedBy>
  <cp:revision>12</cp:revision>
  <dcterms:modified xsi:type="dcterms:W3CDTF">2022-01-11T13:31:48Z</dcterms:modified>
</cp:coreProperties>
</file>